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sldIdLst>
    <p:sldId id="256" r:id="rId2"/>
    <p:sldId id="262" r:id="rId3"/>
    <p:sldId id="368" r:id="rId4"/>
    <p:sldId id="369" r:id="rId5"/>
    <p:sldId id="370" r:id="rId6"/>
    <p:sldId id="263" r:id="rId7"/>
    <p:sldId id="264" r:id="rId8"/>
    <p:sldId id="265" r:id="rId9"/>
    <p:sldId id="266" r:id="rId10"/>
    <p:sldId id="267" r:id="rId11"/>
    <p:sldId id="296" r:id="rId12"/>
    <p:sldId id="375" r:id="rId13"/>
    <p:sldId id="270" r:id="rId14"/>
    <p:sldId id="271" r:id="rId15"/>
    <p:sldId id="272"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2" r:id="rId30"/>
    <p:sldId id="379" r:id="rId31"/>
    <p:sldId id="380" r:id="rId32"/>
    <p:sldId id="381" r:id="rId33"/>
    <p:sldId id="382" r:id="rId34"/>
    <p:sldId id="383" r:id="rId35"/>
    <p:sldId id="384" r:id="rId36"/>
    <p:sldId id="386" r:id="rId37"/>
    <p:sldId id="377" r:id="rId38"/>
    <p:sldId id="365" r:id="rId39"/>
    <p:sldId id="302" r:id="rId40"/>
    <p:sldId id="303" r:id="rId41"/>
    <p:sldId id="304" r:id="rId42"/>
    <p:sldId id="305" r:id="rId43"/>
    <p:sldId id="306" r:id="rId44"/>
    <p:sldId id="308" r:id="rId45"/>
    <p:sldId id="311" r:id="rId46"/>
    <p:sldId id="309" r:id="rId47"/>
    <p:sldId id="323" r:id="rId48"/>
    <p:sldId id="324" r:id="rId49"/>
    <p:sldId id="325" r:id="rId50"/>
    <p:sldId id="326" r:id="rId51"/>
    <p:sldId id="327" r:id="rId52"/>
    <p:sldId id="328" r:id="rId53"/>
    <p:sldId id="329" r:id="rId54"/>
    <p:sldId id="331" r:id="rId55"/>
    <p:sldId id="332" r:id="rId56"/>
    <p:sldId id="333" r:id="rId57"/>
    <p:sldId id="334" r:id="rId58"/>
    <p:sldId id="337" r:id="rId59"/>
    <p:sldId id="341" r:id="rId60"/>
    <p:sldId id="342" r:id="rId61"/>
    <p:sldId id="394" r:id="rId62"/>
    <p:sldId id="389" r:id="rId63"/>
    <p:sldId id="390" r:id="rId64"/>
    <p:sldId id="373" r:id="rId65"/>
    <p:sldId id="343" r:id="rId66"/>
    <p:sldId id="344" r:id="rId67"/>
    <p:sldId id="345" r:id="rId68"/>
    <p:sldId id="346" r:id="rId69"/>
    <p:sldId id="396" r:id="rId70"/>
    <p:sldId id="348" r:id="rId71"/>
    <p:sldId id="395" r:id="rId72"/>
    <p:sldId id="353" r:id="rId73"/>
    <p:sldId id="372" r:id="rId74"/>
    <p:sldId id="351" r:id="rId75"/>
    <p:sldId id="371" r:id="rId76"/>
    <p:sldId id="387" r:id="rId77"/>
    <p:sldId id="259" r:id="rId78"/>
    <p:sldId id="366" r:id="rId79"/>
    <p:sldId id="374" r:id="rId80"/>
    <p:sldId id="398" r:id="rId81"/>
    <p:sldId id="258" r:id="rId82"/>
    <p:sldId id="367" r:id="rId8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67" d="100"/>
          <a:sy n="67" d="100"/>
        </p:scale>
        <p:origin x="73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6DB2F1-00B8-499F-AD9F-E76C3ADE4762}" type="datetimeFigureOut">
              <a:rPr lang="es-ES" smtClean="0"/>
              <a:pPr/>
              <a:t>30/01/17</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7E2A0-A038-4E7B-A3D6-1E5855660B87}" type="slidenum">
              <a:rPr lang="es-ES" smtClean="0"/>
              <a:pPr/>
              <a:t>‹Nº›</a:t>
            </a:fld>
            <a:endParaRPr lang="es-ES"/>
          </a:p>
        </p:txBody>
      </p:sp>
    </p:spTree>
    <p:extLst>
      <p:ext uri="{BB962C8B-B14F-4D97-AF65-F5344CB8AC3E}">
        <p14:creationId xmlns:p14="http://schemas.microsoft.com/office/powerpoint/2010/main" val="4252932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EA7E2A0-A038-4E7B-A3D6-1E5855660B87}" type="slidenum">
              <a:rPr lang="es-ES" smtClean="0"/>
              <a:pPr/>
              <a:t>74</a:t>
            </a:fld>
            <a:endParaRPr lang="es-ES"/>
          </a:p>
        </p:txBody>
      </p:sp>
    </p:spTree>
    <p:extLst>
      <p:ext uri="{BB962C8B-B14F-4D97-AF65-F5344CB8AC3E}">
        <p14:creationId xmlns:p14="http://schemas.microsoft.com/office/powerpoint/2010/main" val="73154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5C99663-C5C5-430D-99C7-B3224FA7302B}" type="datetimeFigureOut">
              <a:rPr lang="es-ES" smtClean="0"/>
              <a:pPr/>
              <a:t>30/01/17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310130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5C99663-C5C5-430D-99C7-B3224FA7302B}" type="datetimeFigureOut">
              <a:rPr lang="es-ES" smtClean="0"/>
              <a:pPr/>
              <a:t>30/01/17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749582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5C99663-C5C5-430D-99C7-B3224FA7302B}" type="datetimeFigureOut">
              <a:rPr lang="es-ES" smtClean="0"/>
              <a:pPr/>
              <a:t>30/01/17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2135933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96951" y="233363"/>
            <a:ext cx="10483849" cy="563562"/>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09600" y="1262064"/>
            <a:ext cx="10972800" cy="5248275"/>
          </a:xfrm>
        </p:spPr>
        <p:txBody>
          <a:bodyPr/>
          <a:lstStyle/>
          <a:p>
            <a:pPr lvl="0"/>
            <a:r>
              <a:rPr lang="es-ES" noProof="0" smtClean="0"/>
              <a:t>Haga clic en el icono para agregar una tabla</a:t>
            </a:r>
          </a:p>
        </p:txBody>
      </p:sp>
      <p:sp>
        <p:nvSpPr>
          <p:cNvPr id="4" name="Rectangle 4"/>
          <p:cNvSpPr>
            <a:spLocks noGrp="1" noChangeArrowheads="1"/>
          </p:cNvSpPr>
          <p:nvPr>
            <p:ph type="dt" sz="half" idx="10"/>
          </p:nvPr>
        </p:nvSpPr>
        <p:spPr>
          <a:ln/>
        </p:spPr>
        <p:txBody>
          <a:bodyPr/>
          <a:lstStyle>
            <a:lvl1pPr>
              <a:defRPr/>
            </a:lvl1pPr>
          </a:lstStyle>
          <a:p>
            <a:r>
              <a:rPr lang="en-US"/>
              <a:t>www themegallery 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Name</a:t>
            </a:r>
          </a:p>
        </p:txBody>
      </p:sp>
      <p:sp>
        <p:nvSpPr>
          <p:cNvPr id="6" name="Rectangle 6"/>
          <p:cNvSpPr>
            <a:spLocks noGrp="1" noChangeArrowheads="1"/>
          </p:cNvSpPr>
          <p:nvPr>
            <p:ph type="sldNum" sz="quarter" idx="12"/>
          </p:nvPr>
        </p:nvSpPr>
        <p:spPr>
          <a:ln/>
        </p:spPr>
        <p:txBody>
          <a:bodyPr/>
          <a:lstStyle>
            <a:lvl1pPr>
              <a:defRPr/>
            </a:lvl1pPr>
          </a:lstStyle>
          <a:p>
            <a:fld id="{F377DBAD-77CE-442C-AA30-331E1A41698F}" type="slidenum">
              <a:rPr lang="en-US"/>
              <a:pPr/>
              <a:t>‹Nº›</a:t>
            </a:fld>
            <a:endParaRPr lang="en-US"/>
          </a:p>
        </p:txBody>
      </p:sp>
    </p:spTree>
    <p:extLst>
      <p:ext uri="{BB962C8B-B14F-4D97-AF65-F5344CB8AC3E}">
        <p14:creationId xmlns:p14="http://schemas.microsoft.com/office/powerpoint/2010/main" val="1561174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5C99663-C5C5-430D-99C7-B3224FA7302B}" type="datetimeFigureOut">
              <a:rPr lang="es-ES" smtClean="0"/>
              <a:pPr/>
              <a:t>30/01/17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2044877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5C99663-C5C5-430D-99C7-B3224FA7302B}" type="datetimeFigureOut">
              <a:rPr lang="es-ES" smtClean="0"/>
              <a:pPr/>
              <a:t>30/01/17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137996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5C99663-C5C5-430D-99C7-B3224FA7302B}" type="datetimeFigureOut">
              <a:rPr lang="es-ES" smtClean="0"/>
              <a:pPr/>
              <a:t>30/01/17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345164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5C99663-C5C5-430D-99C7-B3224FA7302B}" type="datetimeFigureOut">
              <a:rPr lang="es-ES" smtClean="0"/>
              <a:pPr/>
              <a:t>30/01/17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262221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5C99663-C5C5-430D-99C7-B3224FA7302B}" type="datetimeFigureOut">
              <a:rPr lang="es-ES" smtClean="0"/>
              <a:pPr/>
              <a:t>30/01/17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22343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5C99663-C5C5-430D-99C7-B3224FA7302B}" type="datetimeFigureOut">
              <a:rPr lang="es-ES" smtClean="0"/>
              <a:pPr/>
              <a:t>30/01/17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190689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5C99663-C5C5-430D-99C7-B3224FA7302B}" type="datetimeFigureOut">
              <a:rPr lang="es-ES" smtClean="0"/>
              <a:pPr/>
              <a:t>30/01/17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286442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5C99663-C5C5-430D-99C7-B3224FA7302B}" type="datetimeFigureOut">
              <a:rPr lang="es-ES" smtClean="0"/>
              <a:pPr/>
              <a:t>30/01/17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64B29E3-5563-4D20-89C7-F02FE799141D}" type="slidenum">
              <a:rPr lang="es-ES" smtClean="0"/>
              <a:pPr/>
              <a:t>‹Nº›</a:t>
            </a:fld>
            <a:endParaRPr lang="es-ES"/>
          </a:p>
        </p:txBody>
      </p:sp>
    </p:spTree>
    <p:extLst>
      <p:ext uri="{BB962C8B-B14F-4D97-AF65-F5344CB8AC3E}">
        <p14:creationId xmlns:p14="http://schemas.microsoft.com/office/powerpoint/2010/main" val="103716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99663-C5C5-430D-99C7-B3224FA7302B}" type="datetimeFigureOut">
              <a:rPr lang="es-ES" smtClean="0"/>
              <a:pPr/>
              <a:t>30/01/17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4B29E3-5563-4D20-89C7-F02FE799141D}" type="slidenum">
              <a:rPr lang="es-ES" smtClean="0"/>
              <a:pPr/>
              <a:t>‹Nº›</a:t>
            </a:fld>
            <a:endParaRPr lang="es-ES"/>
          </a:p>
        </p:txBody>
      </p:sp>
    </p:spTree>
    <p:extLst>
      <p:ext uri="{BB962C8B-B14F-4D97-AF65-F5344CB8AC3E}">
        <p14:creationId xmlns:p14="http://schemas.microsoft.com/office/powerpoint/2010/main" val="4232877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5032" y="1315453"/>
            <a:ext cx="10189242" cy="3724621"/>
          </a:xfrm>
        </p:spPr>
        <p:txBody>
          <a:bodyPr>
            <a:normAutofit fontScale="90000"/>
          </a:bodyPr>
          <a:lstStyle/>
          <a:p>
            <a:r>
              <a:rPr lang="es-ES" i="1" dirty="0" smtClean="0"/>
              <a:t/>
            </a:r>
            <a:br>
              <a:rPr lang="es-ES" i="1" dirty="0" smtClean="0"/>
            </a:br>
            <a:r>
              <a:rPr lang="es-ES" i="1" dirty="0" smtClean="0"/>
              <a:t/>
            </a:r>
            <a:br>
              <a:rPr lang="es-ES" i="1" dirty="0" smtClean="0"/>
            </a:br>
            <a:r>
              <a:rPr lang="es-ES" i="1" dirty="0" smtClean="0"/>
              <a:t/>
            </a:r>
            <a:br>
              <a:rPr lang="es-ES" i="1" dirty="0" smtClean="0"/>
            </a:br>
            <a:r>
              <a:rPr lang="es-ES" i="1" dirty="0" smtClean="0"/>
              <a:t/>
            </a:r>
            <a:br>
              <a:rPr lang="es-ES" i="1" dirty="0" smtClean="0"/>
            </a:br>
            <a:r>
              <a:rPr lang="es-ES" sz="5300" i="1" dirty="0" smtClean="0"/>
              <a:t>El diseño  mixto </a:t>
            </a:r>
            <a:r>
              <a:rPr lang="es-ES" sz="5300" dirty="0" smtClean="0"/>
              <a:t>en la investigación educativa. </a:t>
            </a:r>
            <a:r>
              <a:rPr lang="es-ES" sz="5300" i="1" dirty="0"/>
              <a:t>Una aproximación </a:t>
            </a:r>
            <a:br>
              <a:rPr lang="es-ES" sz="5300" i="1" dirty="0"/>
            </a:br>
            <a:r>
              <a:rPr lang="es-ES" sz="5300" i="1" dirty="0" smtClean="0"/>
              <a:t>desde el enfoque </a:t>
            </a:r>
            <a:r>
              <a:rPr lang="es-ES" sz="5300" i="1" dirty="0" err="1" smtClean="0"/>
              <a:t>dialéctio</a:t>
            </a:r>
            <a:r>
              <a:rPr lang="es-ES" sz="5300" i="1" dirty="0" smtClean="0"/>
              <a:t> materialista</a:t>
            </a:r>
            <a:endParaRPr lang="es-ES" sz="5300" dirty="0"/>
          </a:p>
        </p:txBody>
      </p:sp>
      <p:sp>
        <p:nvSpPr>
          <p:cNvPr id="3" name="Subtítulo 2"/>
          <p:cNvSpPr>
            <a:spLocks noGrp="1"/>
          </p:cNvSpPr>
          <p:nvPr>
            <p:ph type="subTitle" idx="1"/>
          </p:nvPr>
        </p:nvSpPr>
        <p:spPr>
          <a:xfrm>
            <a:off x="1624013" y="5108893"/>
            <a:ext cx="9144000" cy="1655762"/>
          </a:xfrm>
        </p:spPr>
        <p:txBody>
          <a:bodyPr>
            <a:normAutofit lnSpcReduction="10000"/>
          </a:bodyPr>
          <a:lstStyle/>
          <a:p>
            <a:r>
              <a:rPr lang="es-ES" dirty="0" smtClean="0"/>
              <a:t>Autor. </a:t>
            </a:r>
            <a:r>
              <a:rPr lang="es-ES" dirty="0" err="1" smtClean="0"/>
              <a:t>DrC</a:t>
            </a:r>
            <a:r>
              <a:rPr lang="es-ES" dirty="0" smtClean="0"/>
              <a:t>. Reinaldo Néstor Cueto Marín</a:t>
            </a:r>
          </a:p>
          <a:p>
            <a:r>
              <a:rPr lang="es-ES" dirty="0" smtClean="0"/>
              <a:t>Profesor Titular de la Universidad de Pinar del Río Hermanos </a:t>
            </a:r>
            <a:r>
              <a:rPr lang="es-ES" dirty="0" err="1" smtClean="0"/>
              <a:t>Saíz</a:t>
            </a:r>
            <a:r>
              <a:rPr lang="es-ES" dirty="0" smtClean="0"/>
              <a:t> Montes de Oca</a:t>
            </a:r>
          </a:p>
          <a:p>
            <a:r>
              <a:rPr lang="es-ES" dirty="0" smtClean="0"/>
              <a:t>Centro de Estudios Pedagógicos para la Educación General</a:t>
            </a:r>
            <a:endParaRPr lang="es-ES" dirty="0"/>
          </a:p>
        </p:txBody>
      </p:sp>
      <p:pic>
        <p:nvPicPr>
          <p:cNvPr id="4" name="Imagen 3" descr="http://fem.upr.edu.cu/bundles/carousel/ykd-5660ae17aa571-foto.jpg"/>
          <p:cNvPicPr/>
          <p:nvPr/>
        </p:nvPicPr>
        <p:blipFill>
          <a:blip r:embed="rId2">
            <a:extLst>
              <a:ext uri="{28A0092B-C50C-407E-A947-70E740481C1C}">
                <a14:useLocalDpi xmlns:a14="http://schemas.microsoft.com/office/drawing/2010/main" val="0"/>
              </a:ext>
            </a:extLst>
          </a:blip>
          <a:srcRect/>
          <a:stretch>
            <a:fillRect/>
          </a:stretch>
        </p:blipFill>
        <p:spPr bwMode="auto">
          <a:xfrm>
            <a:off x="1179597" y="364306"/>
            <a:ext cx="1483392" cy="1352200"/>
          </a:xfrm>
          <a:prstGeom prst="rect">
            <a:avLst/>
          </a:prstGeom>
          <a:noFill/>
          <a:ln>
            <a:noFill/>
          </a:ln>
        </p:spPr>
      </p:pic>
      <p:pic>
        <p:nvPicPr>
          <p:cNvPr id="5" name="Imagen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5191" y="402108"/>
            <a:ext cx="1696452" cy="1538988"/>
          </a:xfrm>
          <a:prstGeom prst="rect">
            <a:avLst/>
          </a:prstGeom>
          <a:noFill/>
          <a:ln>
            <a:noFill/>
          </a:ln>
        </p:spPr>
      </p:pic>
      <p:pic>
        <p:nvPicPr>
          <p:cNvPr id="6" name="Imagen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53374" y="454444"/>
            <a:ext cx="2251510" cy="1454567"/>
          </a:xfrm>
          <a:prstGeom prst="rect">
            <a:avLst/>
          </a:prstGeom>
          <a:noFill/>
          <a:ln>
            <a:noFill/>
          </a:ln>
        </p:spPr>
      </p:pic>
    </p:spTree>
    <p:extLst>
      <p:ext uri="{BB962C8B-B14F-4D97-AF65-F5344CB8AC3E}">
        <p14:creationId xmlns:p14="http://schemas.microsoft.com/office/powerpoint/2010/main" val="3204303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ln>
            <a:solidFill>
              <a:schemeClr val="tx1"/>
            </a:solidFill>
          </a:ln>
        </p:spPr>
        <p:txBody>
          <a:bodyPr/>
          <a:lstStyle/>
          <a:p>
            <a:pPr algn="ctr" eaLnBrk="1" hangingPunct="1">
              <a:defRPr/>
            </a:pPr>
            <a:r>
              <a:rPr lang="es-CO" sz="3200" b="1" dirty="0">
                <a:effectLst>
                  <a:outerShdw blurRad="38100" dist="38100" dir="2700000" algn="tl">
                    <a:srgbClr val="000000">
                      <a:alpha val="43137"/>
                    </a:srgbClr>
                  </a:outerShdw>
                </a:effectLst>
                <a:latin typeface="Verdana" pitchFamily="34" charset="0"/>
              </a:rPr>
              <a:t>EL DISEÑO DE LA INVESTIGACIÓN</a:t>
            </a:r>
            <a:endParaRPr lang="es-ES" sz="3200" b="1" dirty="0">
              <a:effectLst>
                <a:outerShdw blurRad="38100" dist="38100" dir="2700000" algn="tl">
                  <a:srgbClr val="000000">
                    <a:alpha val="43137"/>
                  </a:srgbClr>
                </a:outerShdw>
              </a:effectLst>
              <a:latin typeface="Verdana" pitchFamily="34" charset="0"/>
            </a:endParaRPr>
          </a:p>
        </p:txBody>
      </p:sp>
      <p:sp>
        <p:nvSpPr>
          <p:cNvPr id="9219" name="Text Box 6"/>
          <p:cNvSpPr txBox="1">
            <a:spLocks noChangeArrowheads="1"/>
          </p:cNvSpPr>
          <p:nvPr/>
        </p:nvSpPr>
        <p:spPr bwMode="auto">
          <a:xfrm>
            <a:off x="1992313" y="3716338"/>
            <a:ext cx="2665412" cy="519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ES" sz="2800" dirty="0"/>
              <a:t>ESTRUCTURA</a:t>
            </a:r>
          </a:p>
        </p:txBody>
      </p:sp>
      <p:sp>
        <p:nvSpPr>
          <p:cNvPr id="13319" name="Text Box 7"/>
          <p:cNvSpPr txBox="1">
            <a:spLocks noChangeArrowheads="1"/>
          </p:cNvSpPr>
          <p:nvPr/>
        </p:nvSpPr>
        <p:spPr bwMode="auto">
          <a:xfrm>
            <a:off x="5880100" y="2708275"/>
            <a:ext cx="3073400" cy="584200"/>
          </a:xfrm>
          <a:prstGeom prst="rect">
            <a:avLst/>
          </a:prstGeom>
          <a:noFill/>
          <a:ln w="9525">
            <a:solidFill>
              <a:schemeClr val="tx1"/>
            </a:solidFill>
            <a:miter lim="800000"/>
            <a:headEnd/>
            <a:tailEnd/>
          </a:ln>
          <a:effectLst/>
        </p:spPr>
        <p:txBody>
          <a:bodyPr>
            <a:spAutoFit/>
          </a:bodyPr>
          <a:lstStyle/>
          <a:p>
            <a:pPr>
              <a:spcBef>
                <a:spcPct val="50000"/>
              </a:spcBef>
              <a:defRPr/>
            </a:pPr>
            <a:r>
              <a:rPr lang="es-ES" sz="3200" b="1" u="sng" dirty="0">
                <a:effectLst>
                  <a:outerShdw blurRad="38100" dist="38100" dir="2700000" algn="tl">
                    <a:srgbClr val="000000">
                      <a:alpha val="43137"/>
                    </a:srgbClr>
                  </a:outerShdw>
                </a:effectLst>
                <a:latin typeface="Arial" charset="0"/>
                <a:cs typeface="Arial" charset="0"/>
              </a:rPr>
              <a:t>Diseño teórico</a:t>
            </a:r>
          </a:p>
        </p:txBody>
      </p:sp>
      <p:sp>
        <p:nvSpPr>
          <p:cNvPr id="9221" name="Text Box 8"/>
          <p:cNvSpPr txBox="1">
            <a:spLocks noChangeArrowheads="1"/>
          </p:cNvSpPr>
          <p:nvPr/>
        </p:nvSpPr>
        <p:spPr bwMode="auto">
          <a:xfrm>
            <a:off x="5880101" y="4724401"/>
            <a:ext cx="3673475" cy="519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ES" sz="2800" dirty="0"/>
              <a:t>Diseño Metodológico</a:t>
            </a:r>
          </a:p>
        </p:txBody>
      </p:sp>
      <p:sp>
        <p:nvSpPr>
          <p:cNvPr id="9222" name="AutoShape 10"/>
          <p:cNvSpPr>
            <a:spLocks noChangeArrowheads="1"/>
          </p:cNvSpPr>
          <p:nvPr/>
        </p:nvSpPr>
        <p:spPr bwMode="auto">
          <a:xfrm rot="-5400000">
            <a:off x="5303839" y="3284539"/>
            <a:ext cx="935037" cy="13668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451 w 21600"/>
              <a:gd name="T13" fmla="*/ 17004 h 21600"/>
              <a:gd name="T14" fmla="*/ 21149 w 21600"/>
              <a:gd name="T15" fmla="*/ 18139 h 21600"/>
            </a:gdLst>
            <a:ahLst/>
            <a:cxnLst>
              <a:cxn ang="T8">
                <a:pos x="T0" y="T1"/>
              </a:cxn>
              <a:cxn ang="T9">
                <a:pos x="T2" y="T3"/>
              </a:cxn>
              <a:cxn ang="T10">
                <a:pos x="T4" y="T5"/>
              </a:cxn>
              <a:cxn ang="T11">
                <a:pos x="T6" y="T7"/>
              </a:cxn>
            </a:cxnLst>
            <a:rect l="T12" t="T13" r="T14" b="T15"/>
            <a:pathLst>
              <a:path w="21600" h="21600">
                <a:moveTo>
                  <a:pt x="10800" y="0"/>
                </a:moveTo>
                <a:lnTo>
                  <a:pt x="8324" y="5201"/>
                </a:lnTo>
                <a:lnTo>
                  <a:pt x="10451" y="5201"/>
                </a:lnTo>
                <a:lnTo>
                  <a:pt x="10451" y="17004"/>
                </a:lnTo>
                <a:lnTo>
                  <a:pt x="3197" y="17004"/>
                </a:lnTo>
                <a:lnTo>
                  <a:pt x="3197" y="13543"/>
                </a:lnTo>
                <a:lnTo>
                  <a:pt x="0" y="17572"/>
                </a:lnTo>
                <a:lnTo>
                  <a:pt x="3197" y="21600"/>
                </a:lnTo>
                <a:lnTo>
                  <a:pt x="3197" y="18139"/>
                </a:lnTo>
                <a:lnTo>
                  <a:pt x="18403" y="18139"/>
                </a:lnTo>
                <a:lnTo>
                  <a:pt x="18403" y="21600"/>
                </a:lnTo>
                <a:lnTo>
                  <a:pt x="21600" y="17572"/>
                </a:lnTo>
                <a:lnTo>
                  <a:pt x="18403" y="13543"/>
                </a:lnTo>
                <a:lnTo>
                  <a:pt x="18403" y="17004"/>
                </a:lnTo>
                <a:lnTo>
                  <a:pt x="11149" y="17004"/>
                </a:lnTo>
                <a:lnTo>
                  <a:pt x="11149" y="5201"/>
                </a:lnTo>
                <a:lnTo>
                  <a:pt x="13276" y="5201"/>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p>
        </p:txBody>
      </p:sp>
    </p:spTree>
    <p:extLst>
      <p:ext uri="{BB962C8B-B14F-4D97-AF65-F5344CB8AC3E}">
        <p14:creationId xmlns:p14="http://schemas.microsoft.com/office/powerpoint/2010/main" val="275877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9219"/>
                                        </p:tgtEl>
                                        <p:attrNameLst>
                                          <p:attrName>style.visibility</p:attrName>
                                        </p:attrNameLst>
                                      </p:cBhvr>
                                      <p:to>
                                        <p:strVal val="visible"/>
                                      </p:to>
                                    </p:set>
                                    <p:animEffect transition="in" filter="wipe(down)">
                                      <p:cBhvr>
                                        <p:cTn id="11" dur="500"/>
                                        <p:tgtEl>
                                          <p:spTgt spid="9219"/>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9222"/>
                                        </p:tgtEl>
                                        <p:attrNameLst>
                                          <p:attrName>style.visibility</p:attrName>
                                        </p:attrNameLst>
                                      </p:cBhvr>
                                      <p:to>
                                        <p:strVal val="visible"/>
                                      </p:to>
                                    </p:set>
                                    <p:animEffect transition="in" filter="barn(inVertical)">
                                      <p:cBhvr>
                                        <p:cTn id="16" dur="500"/>
                                        <p:tgtEl>
                                          <p:spTgt spid="922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3319"/>
                                        </p:tgtEl>
                                        <p:attrNameLst>
                                          <p:attrName>style.visibility</p:attrName>
                                        </p:attrNameLst>
                                      </p:cBhvr>
                                      <p:to>
                                        <p:strVal val="visible"/>
                                      </p:to>
                                    </p:set>
                                    <p:animEffect transition="in" filter="wipe(down)">
                                      <p:cBhvr>
                                        <p:cTn id="21" dur="500"/>
                                        <p:tgtEl>
                                          <p:spTgt spid="1331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9221"/>
                                        </p:tgtEl>
                                        <p:attrNameLst>
                                          <p:attrName>style.visibility</p:attrName>
                                        </p:attrNameLst>
                                      </p:cBhvr>
                                      <p:to>
                                        <p:strVal val="visible"/>
                                      </p:to>
                                    </p:set>
                                    <p:animEffect transition="in" filter="wipe(down)">
                                      <p:cBhvr>
                                        <p:cTn id="26"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9219" grpId="0" animBg="1"/>
      <p:bldP spid="13319" grpId="0" animBg="1"/>
      <p:bldP spid="9221" grpId="0" animBg="1"/>
      <p:bldP spid="92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2381060" y="921449"/>
            <a:ext cx="7129462" cy="523220"/>
          </a:xfrm>
          <a:prstGeom prst="rect">
            <a:avLst/>
          </a:prstGeom>
          <a:noFill/>
          <a:ln w="28575">
            <a:solidFill>
              <a:schemeClr val="tx1"/>
            </a:solidFill>
            <a:miter lim="800000"/>
            <a:headEnd/>
            <a:tailEnd/>
          </a:ln>
          <a:effectLst/>
        </p:spPr>
        <p:txBody>
          <a:bodyPr>
            <a:spAutoFit/>
          </a:bodyPr>
          <a:lstStyle/>
          <a:p>
            <a:pPr algn="ctr">
              <a:spcBef>
                <a:spcPct val="50000"/>
              </a:spcBef>
              <a:defRPr/>
            </a:pPr>
            <a:r>
              <a:rPr lang="es-ES" sz="2800" b="1" dirty="0" smtClean="0">
                <a:solidFill>
                  <a:srgbClr val="FF0000"/>
                </a:solidFill>
                <a:effectLst>
                  <a:outerShdw blurRad="38100" dist="38100" dir="2700000" algn="tl">
                    <a:srgbClr val="C0C0C0"/>
                  </a:outerShdw>
                </a:effectLst>
                <a:latin typeface="Tahoma" pitchFamily="34" charset="0"/>
              </a:rPr>
              <a:t>COMPONENTES </a:t>
            </a:r>
            <a:r>
              <a:rPr lang="es-ES" sz="2800" b="1" dirty="0">
                <a:solidFill>
                  <a:srgbClr val="FF0000"/>
                </a:solidFill>
                <a:effectLst>
                  <a:outerShdw blurRad="38100" dist="38100" dir="2700000" algn="tl">
                    <a:srgbClr val="C0C0C0"/>
                  </a:outerShdw>
                </a:effectLst>
                <a:latin typeface="Tahoma" pitchFamily="34" charset="0"/>
              </a:rPr>
              <a:t>DEL DISEÑO </a:t>
            </a:r>
            <a:r>
              <a:rPr lang="es-ES" sz="2800" b="1" dirty="0" smtClean="0">
                <a:solidFill>
                  <a:srgbClr val="FF0000"/>
                </a:solidFill>
                <a:effectLst>
                  <a:outerShdw blurRad="38100" dist="38100" dir="2700000" algn="tl">
                    <a:srgbClr val="C0C0C0"/>
                  </a:outerShdw>
                </a:effectLst>
                <a:latin typeface="Tahoma" pitchFamily="34" charset="0"/>
              </a:rPr>
              <a:t>TEÓRICO</a:t>
            </a:r>
            <a:endParaRPr lang="es-ES" sz="2800" b="1" dirty="0">
              <a:solidFill>
                <a:srgbClr val="FF0000"/>
              </a:solidFill>
              <a:effectLst>
                <a:outerShdw blurRad="38100" dist="38100" dir="2700000" algn="tl">
                  <a:srgbClr val="C0C0C0"/>
                </a:outerShdw>
              </a:effectLst>
              <a:latin typeface="Tahoma" pitchFamily="34" charset="0"/>
            </a:endParaRPr>
          </a:p>
        </p:txBody>
      </p:sp>
      <p:sp>
        <p:nvSpPr>
          <p:cNvPr id="7" name="6 Pergamino horizontal"/>
          <p:cNvSpPr/>
          <p:nvPr/>
        </p:nvSpPr>
        <p:spPr>
          <a:xfrm>
            <a:off x="4039172" y="3133916"/>
            <a:ext cx="4862512" cy="2500312"/>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_tradnl" b="1" dirty="0">
                <a:solidFill>
                  <a:srgbClr val="002060"/>
                </a:solidFill>
              </a:rPr>
              <a:t>-PROBLEMA CIENTÍFICO</a:t>
            </a:r>
          </a:p>
          <a:p>
            <a:pPr>
              <a:defRPr/>
            </a:pPr>
            <a:r>
              <a:rPr lang="es-ES_tradnl" b="1" dirty="0">
                <a:solidFill>
                  <a:srgbClr val="002060"/>
                </a:solidFill>
              </a:rPr>
              <a:t>-OBJETO DE INVESTIGACIÓN</a:t>
            </a:r>
          </a:p>
          <a:p>
            <a:pPr>
              <a:defRPr/>
            </a:pPr>
            <a:r>
              <a:rPr lang="es-ES_tradnl" b="1" dirty="0">
                <a:solidFill>
                  <a:srgbClr val="002060"/>
                </a:solidFill>
              </a:rPr>
              <a:t>-OBJETIVO DE LA INVESTIGACIÓN</a:t>
            </a:r>
          </a:p>
          <a:p>
            <a:pPr>
              <a:defRPr/>
            </a:pPr>
            <a:r>
              <a:rPr lang="es-ES_tradnl" b="1" dirty="0">
                <a:solidFill>
                  <a:srgbClr val="002060"/>
                </a:solidFill>
              </a:rPr>
              <a:t>-CAMPO DE ACCIÓN</a:t>
            </a:r>
          </a:p>
          <a:p>
            <a:pPr>
              <a:defRPr/>
            </a:pPr>
            <a:r>
              <a:rPr lang="es-ES_tradnl" b="1" dirty="0">
                <a:solidFill>
                  <a:srgbClr val="002060"/>
                </a:solidFill>
              </a:rPr>
              <a:t>-PLANTEAMIENTO HIPOTÉTICO</a:t>
            </a:r>
          </a:p>
          <a:p>
            <a:pPr>
              <a:defRPr/>
            </a:pPr>
            <a:r>
              <a:rPr lang="es-ES_tradnl" b="1" dirty="0">
                <a:solidFill>
                  <a:srgbClr val="002060"/>
                </a:solidFill>
              </a:rPr>
              <a:t>-TAREAS CIENTÍFICAS</a:t>
            </a:r>
            <a:endParaRPr lang="es-ES" b="1" dirty="0">
              <a:solidFill>
                <a:srgbClr val="002060"/>
              </a:solidFill>
            </a:endParaRPr>
          </a:p>
        </p:txBody>
      </p:sp>
    </p:spTree>
    <p:extLst>
      <p:ext uri="{BB962C8B-B14F-4D97-AF65-F5344CB8AC3E}">
        <p14:creationId xmlns:p14="http://schemas.microsoft.com/office/powerpoint/2010/main" val="18616200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b="1" dirty="0"/>
              <a:t>Problema científico</a:t>
            </a:r>
            <a:endParaRPr lang="es-ES" dirty="0"/>
          </a:p>
        </p:txBody>
      </p:sp>
      <p:sp>
        <p:nvSpPr>
          <p:cNvPr id="3" name="Marcador de contenido 2"/>
          <p:cNvSpPr>
            <a:spLocks noGrp="1"/>
          </p:cNvSpPr>
          <p:nvPr>
            <p:ph idx="1"/>
          </p:nvPr>
        </p:nvSpPr>
        <p:spPr/>
        <p:txBody>
          <a:bodyPr/>
          <a:lstStyle/>
          <a:p>
            <a:pPr marL="0" indent="0" algn="just">
              <a:buNone/>
            </a:pPr>
            <a:endParaRPr lang="es-ES" dirty="0" smtClean="0"/>
          </a:p>
          <a:p>
            <a:pPr marL="0" indent="0" algn="just">
              <a:buNone/>
            </a:pPr>
            <a:endParaRPr lang="es-ES" dirty="0"/>
          </a:p>
          <a:p>
            <a:pPr marL="0" indent="0" algn="just">
              <a:buNone/>
            </a:pPr>
            <a:r>
              <a:rPr lang="es-ES" dirty="0" smtClean="0"/>
              <a:t>Es una forma especial del conocimiento, en el que la comunidad científica coincide en que hay una parte de la realidad objetiva o subjetiva sobre la cual se desconoce y que es necesario indagar</a:t>
            </a:r>
          </a:p>
          <a:p>
            <a:pPr marL="0" indent="0" algn="just">
              <a:buNone/>
            </a:pPr>
            <a:endParaRPr lang="es-ES" dirty="0"/>
          </a:p>
          <a:p>
            <a:pPr marL="0" indent="0" algn="r">
              <a:buNone/>
            </a:pPr>
            <a:r>
              <a:rPr lang="es-ES" dirty="0" smtClean="0"/>
              <a:t>Ibarra, 2009</a:t>
            </a:r>
            <a:endParaRPr lang="es-ES" dirty="0"/>
          </a:p>
        </p:txBody>
      </p:sp>
    </p:spTree>
    <p:extLst>
      <p:ext uri="{BB962C8B-B14F-4D97-AF65-F5344CB8AC3E}">
        <p14:creationId xmlns:p14="http://schemas.microsoft.com/office/powerpoint/2010/main" val="103119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r>
              <a:rPr lang="es-ES_tradnl" b="1" dirty="0" smtClean="0"/>
              <a:t>Problema científico</a:t>
            </a:r>
            <a:endParaRPr lang="es-ES" dirty="0" smtClean="0"/>
          </a:p>
        </p:txBody>
      </p:sp>
      <p:sp>
        <p:nvSpPr>
          <p:cNvPr id="12291" name="2 Marcador de contenido"/>
          <p:cNvSpPr>
            <a:spLocks noGrp="1"/>
          </p:cNvSpPr>
          <p:nvPr>
            <p:ph idx="1"/>
          </p:nvPr>
        </p:nvSpPr>
        <p:spPr>
          <a:xfrm>
            <a:off x="1738314" y="1643063"/>
            <a:ext cx="8715375" cy="4525962"/>
          </a:xfrm>
        </p:spPr>
        <p:txBody>
          <a:bodyPr/>
          <a:lstStyle/>
          <a:p>
            <a:pPr algn="just">
              <a:buFont typeface="Arial" panose="020B0604020202020204" pitchFamily="34" charset="0"/>
              <a:buNone/>
            </a:pPr>
            <a:r>
              <a:rPr lang="es-ES_tradnl" dirty="0"/>
              <a:t>   “Es la situación que tiene lugar en el objeto que para el hombre es necesario transformar y en este proceso consciente y planificado de búsqueda de su solución conduce al descubrimiento de un nuevo conocimiento científico. Es la deter­minación de la frontera del conocimiento y la necesidad de ampliarlo para dar solución a una situación del objeto. Por lo que se basa en el conocimiento precedente”</a:t>
            </a:r>
          </a:p>
          <a:p>
            <a:pPr algn="r">
              <a:buFont typeface="Arial" panose="020B0604020202020204" pitchFamily="34" charset="0"/>
              <a:buNone/>
            </a:pPr>
            <a:r>
              <a:rPr lang="es-ES" dirty="0"/>
              <a:t>Rafael Fraga y Caridad Herrera (1999)</a:t>
            </a:r>
          </a:p>
          <a:p>
            <a:pPr algn="just">
              <a:buFont typeface="Arial" panose="020B0604020202020204" pitchFamily="34" charset="0"/>
              <a:buNone/>
            </a:pPr>
            <a:endParaRPr lang="es-ES" dirty="0"/>
          </a:p>
        </p:txBody>
      </p:sp>
    </p:spTree>
    <p:extLst>
      <p:ext uri="{BB962C8B-B14F-4D97-AF65-F5344CB8AC3E}">
        <p14:creationId xmlns:p14="http://schemas.microsoft.com/office/powerpoint/2010/main" val="61546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arn(inVertical)">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barn(inVertical)">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barn(inVertical)">
                                      <p:cBhvr>
                                        <p:cTn id="17"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idx="1"/>
          </p:nvPr>
        </p:nvSpPr>
        <p:spPr>
          <a:xfrm>
            <a:off x="1952625" y="1785938"/>
            <a:ext cx="8301038" cy="4525962"/>
          </a:xfrm>
        </p:spPr>
        <p:txBody>
          <a:bodyPr/>
          <a:lstStyle/>
          <a:p>
            <a:pPr algn="just">
              <a:buFont typeface="Arial" panose="020B0604020202020204" pitchFamily="34" charset="0"/>
              <a:buNone/>
            </a:pPr>
            <a:r>
              <a:rPr lang="es-ES_tradnl" dirty="0" smtClean="0"/>
              <a:t>   “El </a:t>
            </a:r>
            <a:r>
              <a:rPr lang="es-ES_tradnl" b="1" dirty="0" smtClean="0"/>
              <a:t>problema,</a:t>
            </a:r>
            <a:r>
              <a:rPr lang="es-ES_tradnl" dirty="0" smtClean="0"/>
              <a:t> </a:t>
            </a:r>
            <a:r>
              <a:rPr lang="es-ES_tradnl" i="1" dirty="0" smtClean="0"/>
              <a:t>(el por qué</a:t>
            </a:r>
            <a:r>
              <a:rPr lang="es-ES_tradnl" dirty="0" smtClean="0"/>
              <a:t>), de la investigación, lo podemos definir como la </a:t>
            </a:r>
            <a:r>
              <a:rPr lang="es-ES_tradnl" b="1" dirty="0" smtClean="0"/>
              <a:t>situación</a:t>
            </a:r>
            <a:r>
              <a:rPr lang="es-ES_tradnl" dirty="0" smtClean="0"/>
              <a:t> propia de un </a:t>
            </a:r>
            <a:r>
              <a:rPr lang="es-ES_tradnl" dirty="0" smtClean="0">
                <a:solidFill>
                  <a:srgbClr val="FF0000"/>
                </a:solidFill>
              </a:rPr>
              <a:t>objeto</a:t>
            </a:r>
            <a:r>
              <a:rPr lang="es-ES_tradnl" dirty="0" smtClean="0"/>
              <a:t>, que provoca una </a:t>
            </a:r>
            <a:r>
              <a:rPr lang="es-ES_tradnl" i="1" dirty="0" smtClean="0"/>
              <a:t>necesidad</a:t>
            </a:r>
            <a:r>
              <a:rPr lang="es-ES_tradnl" dirty="0" smtClean="0"/>
              <a:t> en un </a:t>
            </a:r>
            <a:r>
              <a:rPr lang="es-ES_tradnl" dirty="0" smtClean="0">
                <a:solidFill>
                  <a:srgbClr val="FF0000"/>
                </a:solidFill>
              </a:rPr>
              <a:t>sujeto</a:t>
            </a:r>
            <a:r>
              <a:rPr lang="es-ES_tradnl" dirty="0" smtClean="0"/>
              <a:t>, el cual desarrollará  una actividad para transformar la situación mencionada y resolver el problema”</a:t>
            </a:r>
          </a:p>
          <a:p>
            <a:pPr algn="r">
              <a:buFont typeface="Arial" panose="020B0604020202020204" pitchFamily="34" charset="0"/>
              <a:buNone/>
            </a:pPr>
            <a:r>
              <a:rPr lang="es-ES_tradnl" sz="2400" dirty="0"/>
              <a:t>Carlos Álvarez y Virginia Sierra (s/a) </a:t>
            </a:r>
            <a:endParaRPr lang="es-ES" sz="2400" dirty="0"/>
          </a:p>
          <a:p>
            <a:pPr algn="just">
              <a:buFont typeface="Arial" panose="020B0604020202020204" pitchFamily="34" charset="0"/>
              <a:buNone/>
            </a:pPr>
            <a:endParaRPr lang="es-ES" dirty="0" smtClean="0"/>
          </a:p>
        </p:txBody>
      </p:sp>
      <p:sp>
        <p:nvSpPr>
          <p:cNvPr id="13315" name="1 Título"/>
          <p:cNvSpPr>
            <a:spLocks noGrp="1"/>
          </p:cNvSpPr>
          <p:nvPr>
            <p:ph type="title"/>
          </p:nvPr>
        </p:nvSpPr>
        <p:spPr/>
        <p:txBody>
          <a:bodyPr/>
          <a:lstStyle/>
          <a:p>
            <a:r>
              <a:rPr lang="es-ES_tradnl" b="1" dirty="0" smtClean="0"/>
              <a:t>Problema científico</a:t>
            </a:r>
            <a:endParaRPr lang="es-ES" dirty="0" smtClean="0"/>
          </a:p>
        </p:txBody>
      </p:sp>
    </p:spTree>
    <p:extLst>
      <p:ext uri="{BB962C8B-B14F-4D97-AF65-F5344CB8AC3E}">
        <p14:creationId xmlns:p14="http://schemas.microsoft.com/office/powerpoint/2010/main" val="236343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wipe(down)">
                                      <p:cBhvr>
                                        <p:cTn id="7" dur="5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314">
                                            <p:txEl>
                                              <p:pRg st="0" end="0"/>
                                            </p:txEl>
                                          </p:spTgt>
                                        </p:tgtEl>
                                        <p:attrNameLst>
                                          <p:attrName>style.visibility</p:attrName>
                                        </p:attrNameLst>
                                      </p:cBhvr>
                                      <p:to>
                                        <p:strVal val="visible"/>
                                      </p:to>
                                    </p:set>
                                    <p:animEffect transition="in" filter="wipe(down)">
                                      <p:cBhvr>
                                        <p:cTn id="12" dur="500"/>
                                        <p:tgtEl>
                                          <p:spTgt spid="133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314">
                                            <p:txEl>
                                              <p:pRg st="1" end="1"/>
                                            </p:txEl>
                                          </p:spTgt>
                                        </p:tgtEl>
                                        <p:attrNameLst>
                                          <p:attrName>style.visibility</p:attrName>
                                        </p:attrNameLst>
                                      </p:cBhvr>
                                      <p:to>
                                        <p:strVal val="visible"/>
                                      </p:to>
                                    </p:set>
                                    <p:animEffect transition="in" filter="wipe(down)">
                                      <p:cBhvr>
                                        <p:cTn id="17" dur="500"/>
                                        <p:tgtEl>
                                          <p:spTgt spid="133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P spid="133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952750" y="1928813"/>
            <a:ext cx="6072188" cy="1143000"/>
          </a:xfrm>
          <a:ln>
            <a:solidFill>
              <a:schemeClr val="tx1"/>
            </a:solidFill>
            <a:miter lim="800000"/>
            <a:headEnd/>
            <a:tailEnd/>
          </a:ln>
        </p:spPr>
        <p:txBody>
          <a:bodyPr/>
          <a:lstStyle/>
          <a:p>
            <a:pPr eaLnBrk="1" hangingPunct="1"/>
            <a:r>
              <a:rPr lang="es-ES" dirty="0" smtClean="0"/>
              <a:t>El problema surge por:</a:t>
            </a:r>
          </a:p>
        </p:txBody>
      </p:sp>
      <p:sp>
        <p:nvSpPr>
          <p:cNvPr id="4" name="3 Elipse"/>
          <p:cNvSpPr/>
          <p:nvPr/>
        </p:nvSpPr>
        <p:spPr>
          <a:xfrm>
            <a:off x="1738313" y="4286251"/>
            <a:ext cx="3929062" cy="10715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800" dirty="0">
                <a:solidFill>
                  <a:schemeClr val="tx1"/>
                </a:solidFill>
              </a:rPr>
              <a:t>Necesidades de la práctica social</a:t>
            </a:r>
          </a:p>
        </p:txBody>
      </p:sp>
      <p:sp>
        <p:nvSpPr>
          <p:cNvPr id="5" name="4 Elipse"/>
          <p:cNvSpPr/>
          <p:nvPr/>
        </p:nvSpPr>
        <p:spPr>
          <a:xfrm>
            <a:off x="6310313" y="4143376"/>
            <a:ext cx="4000500" cy="13573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800" b="1" dirty="0">
                <a:solidFill>
                  <a:schemeClr val="tx1"/>
                </a:solidFill>
              </a:rPr>
              <a:t>Necesidades del desarrollo lógico de las ciencias</a:t>
            </a:r>
          </a:p>
        </p:txBody>
      </p:sp>
      <p:sp>
        <p:nvSpPr>
          <p:cNvPr id="7" name="6 Forma libre"/>
          <p:cNvSpPr/>
          <p:nvPr/>
        </p:nvSpPr>
        <p:spPr>
          <a:xfrm>
            <a:off x="4341813" y="3148014"/>
            <a:ext cx="2938462" cy="1019175"/>
          </a:xfrm>
          <a:custGeom>
            <a:avLst/>
            <a:gdLst>
              <a:gd name="connsiteX0" fmla="*/ 1319134 w 2938072"/>
              <a:gd name="connsiteY0" fmla="*/ 0 h 1019332"/>
              <a:gd name="connsiteX1" fmla="*/ 0 w 2938072"/>
              <a:gd name="connsiteY1" fmla="*/ 989351 h 1019332"/>
              <a:gd name="connsiteX2" fmla="*/ 1244183 w 2938072"/>
              <a:gd name="connsiteY2" fmla="*/ 209863 h 1019332"/>
              <a:gd name="connsiteX3" fmla="*/ 2938072 w 2938072"/>
              <a:gd name="connsiteY3" fmla="*/ 1019332 h 1019332"/>
              <a:gd name="connsiteX4" fmla="*/ 1319134 w 2938072"/>
              <a:gd name="connsiteY4" fmla="*/ 0 h 1019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8072" h="1019332">
                <a:moveTo>
                  <a:pt x="1319134" y="0"/>
                </a:moveTo>
                <a:lnTo>
                  <a:pt x="0" y="989351"/>
                </a:lnTo>
                <a:lnTo>
                  <a:pt x="1244183" y="209863"/>
                </a:lnTo>
                <a:lnTo>
                  <a:pt x="2938072" y="1019332"/>
                </a:lnTo>
                <a:lnTo>
                  <a:pt x="1319134"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Tree>
    <p:extLst>
      <p:ext uri="{BB962C8B-B14F-4D97-AF65-F5344CB8AC3E}">
        <p14:creationId xmlns:p14="http://schemas.microsoft.com/office/powerpoint/2010/main" val="4195568620"/>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1000"/>
                                        <p:tgtEl>
                                          <p:spTgt spid="24578"/>
                                        </p:tgtEl>
                                      </p:cBhvr>
                                    </p:animEffect>
                                    <p:anim calcmode="lin" valueType="num">
                                      <p:cBhvr>
                                        <p:cTn id="8" dur="1000" fill="hold"/>
                                        <p:tgtEl>
                                          <p:spTgt spid="24578"/>
                                        </p:tgtEl>
                                        <p:attrNameLst>
                                          <p:attrName>ppt_x</p:attrName>
                                        </p:attrNameLst>
                                      </p:cBhvr>
                                      <p:tavLst>
                                        <p:tav tm="0">
                                          <p:val>
                                            <p:strVal val="#ppt_x"/>
                                          </p:val>
                                        </p:tav>
                                        <p:tav tm="100000">
                                          <p:val>
                                            <p:strVal val="#ppt_x"/>
                                          </p:val>
                                        </p:tav>
                                      </p:tavLst>
                                    </p:anim>
                                    <p:anim calcmode="lin" valueType="num">
                                      <p:cBhvr>
                                        <p:cTn id="9" dur="1000" fill="hold"/>
                                        <p:tgtEl>
                                          <p:spTgt spid="2457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P spid="4" grpId="0" animBg="1"/>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285751"/>
            <a:ext cx="8229600" cy="1357313"/>
          </a:xfrm>
          <a:ln>
            <a:solidFill>
              <a:schemeClr val="tx1"/>
            </a:solidFill>
          </a:ln>
        </p:spPr>
        <p:txBody>
          <a:bodyPr/>
          <a:lstStyle/>
          <a:p>
            <a:pPr eaLnBrk="1" hangingPunct="1">
              <a:defRPr/>
            </a:pPr>
            <a:r>
              <a:rPr lang="es-ES" sz="3600" b="1" dirty="0">
                <a:effectLst>
                  <a:outerShdw blurRad="38100" dist="38100" dir="2700000" algn="tl">
                    <a:srgbClr val="000000">
                      <a:alpha val="43137"/>
                    </a:srgbClr>
                  </a:outerShdw>
                </a:effectLst>
              </a:rPr>
              <a:t>EXIGENCIAS AL PROBLEMA CIENTÍFICO</a:t>
            </a:r>
          </a:p>
        </p:txBody>
      </p:sp>
      <p:sp>
        <p:nvSpPr>
          <p:cNvPr id="25603" name="Rectangle 3" descr="Cuadrícula grande"/>
          <p:cNvSpPr>
            <a:spLocks noGrp="1" noChangeArrowheads="1"/>
          </p:cNvSpPr>
          <p:nvPr>
            <p:ph type="body" idx="1"/>
          </p:nvPr>
        </p:nvSpPr>
        <p:spPr>
          <a:xfrm>
            <a:off x="1809751" y="2286000"/>
            <a:ext cx="8429625" cy="2803844"/>
          </a:xfrm>
          <a:ln>
            <a:solidFill>
              <a:schemeClr val="tx1"/>
            </a:solidFill>
            <a:miter lim="800000"/>
            <a:headEnd/>
            <a:tailEnd/>
          </a:ln>
        </p:spPr>
        <p:txBody>
          <a:bodyPr>
            <a:spAutoFit/>
          </a:bodyPr>
          <a:lstStyle/>
          <a:p>
            <a:pPr algn="just" eaLnBrk="1" hangingPunct="1">
              <a:lnSpc>
                <a:spcPct val="90000"/>
              </a:lnSpc>
            </a:pPr>
            <a:r>
              <a:rPr lang="es-ES" dirty="0"/>
              <a:t>Estar teóricamente fundamentado</a:t>
            </a:r>
          </a:p>
          <a:p>
            <a:pPr algn="just" eaLnBrk="1" hangingPunct="1">
              <a:lnSpc>
                <a:spcPct val="90000"/>
              </a:lnSpc>
            </a:pPr>
            <a:r>
              <a:rPr lang="es-ES" dirty="0"/>
              <a:t>Tener importancia social</a:t>
            </a:r>
          </a:p>
          <a:p>
            <a:pPr algn="just" eaLnBrk="1" hangingPunct="1">
              <a:lnSpc>
                <a:spcPct val="90000"/>
              </a:lnSpc>
            </a:pPr>
            <a:r>
              <a:rPr lang="es-ES" dirty="0"/>
              <a:t>Debe ser soluble, en principio, de acuerdo con el nivel de desarrollo alcanzado por la ciencia</a:t>
            </a:r>
          </a:p>
          <a:p>
            <a:pPr algn="just" eaLnBrk="1" hangingPunct="1">
              <a:lnSpc>
                <a:spcPct val="90000"/>
              </a:lnSpc>
            </a:pPr>
            <a:r>
              <a:rPr lang="es-ES" dirty="0"/>
              <a:t>Debe expresar de forma sintética la contradicción que lo genera</a:t>
            </a:r>
          </a:p>
        </p:txBody>
      </p:sp>
    </p:spTree>
    <p:extLst>
      <p:ext uri="{BB962C8B-B14F-4D97-AF65-F5344CB8AC3E}">
        <p14:creationId xmlns:p14="http://schemas.microsoft.com/office/powerpoint/2010/main" val="3276038612"/>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5603">
                                            <p:bg/>
                                          </p:spTgt>
                                        </p:tgtEl>
                                        <p:attrNameLst>
                                          <p:attrName>style.visibility</p:attrName>
                                        </p:attrNameLst>
                                      </p:cBhvr>
                                      <p:to>
                                        <p:strVal val="visible"/>
                                      </p:to>
                                    </p:set>
                                    <p:animEffect transition="in" filter="wipe(up)">
                                      <p:cBhvr>
                                        <p:cTn id="10" dur="500"/>
                                        <p:tgtEl>
                                          <p:spTgt spid="25603">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5603">
                                            <p:txEl>
                                              <p:pRg st="0" end="0"/>
                                            </p:txEl>
                                          </p:spTgt>
                                        </p:tgtEl>
                                        <p:attrNameLst>
                                          <p:attrName>style.visibility</p:attrName>
                                        </p:attrNameLst>
                                      </p:cBhvr>
                                      <p:to>
                                        <p:strVal val="visible"/>
                                      </p:to>
                                    </p:set>
                                    <p:animEffect transition="in" filter="wipe(up)">
                                      <p:cBhvr>
                                        <p:cTn id="15" dur="500"/>
                                        <p:tgtEl>
                                          <p:spTgt spid="25603">
                                            <p:txEl>
                                              <p:pRg st="0" end="0"/>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5603">
                                            <p:txEl>
                                              <p:pRg st="1" end="1"/>
                                            </p:txEl>
                                          </p:spTgt>
                                        </p:tgtEl>
                                        <p:attrNameLst>
                                          <p:attrName>style.visibility</p:attrName>
                                        </p:attrNameLst>
                                      </p:cBhvr>
                                      <p:to>
                                        <p:strVal val="visible"/>
                                      </p:to>
                                    </p:set>
                                    <p:animEffect transition="in" filter="wipe(up)">
                                      <p:cBhvr>
                                        <p:cTn id="18" dur="500"/>
                                        <p:tgtEl>
                                          <p:spTgt spid="25603">
                                            <p:txEl>
                                              <p:pRg st="1" end="1"/>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25603">
                                            <p:txEl>
                                              <p:pRg st="2" end="2"/>
                                            </p:txEl>
                                          </p:spTgt>
                                        </p:tgtEl>
                                        <p:attrNameLst>
                                          <p:attrName>style.visibility</p:attrName>
                                        </p:attrNameLst>
                                      </p:cBhvr>
                                      <p:to>
                                        <p:strVal val="visible"/>
                                      </p:to>
                                    </p:set>
                                    <p:animEffect transition="in" filter="wipe(up)">
                                      <p:cBhvr>
                                        <p:cTn id="21" dur="500"/>
                                        <p:tgtEl>
                                          <p:spTgt spid="25603">
                                            <p:txEl>
                                              <p:pRg st="2" end="2"/>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25603">
                                            <p:txEl>
                                              <p:pRg st="3" end="3"/>
                                            </p:txEl>
                                          </p:spTgt>
                                        </p:tgtEl>
                                        <p:attrNameLst>
                                          <p:attrName>style.visibility</p:attrName>
                                        </p:attrNameLst>
                                      </p:cBhvr>
                                      <p:to>
                                        <p:strVal val="visible"/>
                                      </p:to>
                                    </p:set>
                                    <p:animEffect transition="in" filter="wipe(up)">
                                      <p:cBhvr>
                                        <p:cTn id="24"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52626" y="1071564"/>
            <a:ext cx="5072063" cy="714375"/>
          </a:xfrm>
          <a:ln>
            <a:solidFill>
              <a:schemeClr val="tx1"/>
            </a:solidFill>
          </a:ln>
        </p:spPr>
        <p:txBody>
          <a:bodyPr/>
          <a:lstStyle/>
          <a:p>
            <a:pPr algn="r" eaLnBrk="1" hangingPunct="1">
              <a:defRPr/>
            </a:pPr>
            <a:r>
              <a:rPr lang="es-ES" b="1" dirty="0" smtClean="0">
                <a:effectLst>
                  <a:outerShdw blurRad="38100" dist="38100" dir="2700000" algn="tl">
                    <a:srgbClr val="000000">
                      <a:alpha val="43137"/>
                    </a:srgbClr>
                  </a:outerShdw>
                </a:effectLst>
              </a:rPr>
              <a:t>Problema científico </a:t>
            </a:r>
            <a:endParaRPr lang="es-ES" b="1" dirty="0">
              <a:effectLst>
                <a:outerShdw blurRad="38100" dist="38100" dir="2700000" algn="tl">
                  <a:srgbClr val="000000">
                    <a:alpha val="43137"/>
                  </a:srgbClr>
                </a:outerShdw>
              </a:effectLst>
            </a:endParaRPr>
          </a:p>
        </p:txBody>
      </p:sp>
      <p:sp>
        <p:nvSpPr>
          <p:cNvPr id="21507" name="2 Marcador de contenido"/>
          <p:cNvSpPr>
            <a:spLocks noGrp="1"/>
          </p:cNvSpPr>
          <p:nvPr>
            <p:ph idx="1"/>
          </p:nvPr>
        </p:nvSpPr>
        <p:spPr>
          <a:xfrm>
            <a:off x="6238876" y="2786063"/>
            <a:ext cx="3857625" cy="3357562"/>
          </a:xfrm>
          <a:ln>
            <a:solidFill>
              <a:schemeClr val="tx1"/>
            </a:solidFill>
            <a:miter lim="800000"/>
            <a:headEnd/>
            <a:tailEnd/>
          </a:ln>
        </p:spPr>
        <p:txBody>
          <a:bodyPr/>
          <a:lstStyle/>
          <a:p>
            <a:pPr algn="just" eaLnBrk="1" hangingPunct="1"/>
            <a:r>
              <a:rPr lang="es-ES"/>
              <a:t>Objetivo y subjetivo</a:t>
            </a:r>
          </a:p>
          <a:p>
            <a:pPr algn="just" eaLnBrk="1" hangingPunct="1"/>
            <a:r>
              <a:rPr lang="es-ES"/>
              <a:t>Contrastable</a:t>
            </a:r>
          </a:p>
          <a:p>
            <a:pPr algn="just" eaLnBrk="1" hangingPunct="1"/>
            <a:r>
              <a:rPr lang="es-ES"/>
              <a:t>Específico</a:t>
            </a:r>
          </a:p>
          <a:p>
            <a:pPr algn="just" eaLnBrk="1" hangingPunct="1"/>
            <a:r>
              <a:rPr lang="es-ES"/>
              <a:t>Soluble </a:t>
            </a:r>
          </a:p>
          <a:p>
            <a:pPr algn="just" eaLnBrk="1" hangingPunct="1"/>
            <a:r>
              <a:rPr lang="es-ES"/>
              <a:t>Insuficiencia teórica</a:t>
            </a:r>
            <a:endParaRPr lang="es-CO"/>
          </a:p>
          <a:p>
            <a:pPr eaLnBrk="1" hangingPunct="1"/>
            <a:endParaRPr lang="es-ES"/>
          </a:p>
        </p:txBody>
      </p:sp>
      <p:sp>
        <p:nvSpPr>
          <p:cNvPr id="4" name="3 Rectángulo"/>
          <p:cNvSpPr/>
          <p:nvPr/>
        </p:nvSpPr>
        <p:spPr>
          <a:xfrm>
            <a:off x="2095501" y="4143376"/>
            <a:ext cx="3357563" cy="523875"/>
          </a:xfrm>
          <a:prstGeom prst="rect">
            <a:avLst/>
          </a:prstGeom>
          <a:ln>
            <a:solidFill>
              <a:schemeClr val="tx1"/>
            </a:solidFill>
          </a:ln>
        </p:spPr>
        <p:txBody>
          <a:bodyPr>
            <a:spAutoFit/>
          </a:bodyPr>
          <a:lstStyle/>
          <a:p>
            <a:pPr marL="342900" indent="-342900" algn="just">
              <a:spcBef>
                <a:spcPct val="20000"/>
              </a:spcBef>
              <a:defRPr/>
            </a:pPr>
            <a:r>
              <a:rPr lang="es-ES" sz="2800" dirty="0">
                <a:solidFill>
                  <a:prstClr val="black"/>
                </a:solidFill>
                <a:latin typeface="Calibri"/>
              </a:rPr>
              <a:t>CARACRERÍSTICAS </a:t>
            </a:r>
          </a:p>
        </p:txBody>
      </p:sp>
      <p:sp>
        <p:nvSpPr>
          <p:cNvPr id="6" name="5 Forma libre"/>
          <p:cNvSpPr/>
          <p:nvPr/>
        </p:nvSpPr>
        <p:spPr>
          <a:xfrm>
            <a:off x="4341814" y="1798639"/>
            <a:ext cx="1889125" cy="2668587"/>
          </a:xfrm>
          <a:custGeom>
            <a:avLst/>
            <a:gdLst>
              <a:gd name="connsiteX0" fmla="*/ 1124262 w 1888760"/>
              <a:gd name="connsiteY0" fmla="*/ 2668249 h 2668249"/>
              <a:gd name="connsiteX1" fmla="*/ 1888760 w 1888760"/>
              <a:gd name="connsiteY1" fmla="*/ 2338465 h 2668249"/>
              <a:gd name="connsiteX2" fmla="*/ 0 w 1888760"/>
              <a:gd name="connsiteY2" fmla="*/ 0 h 2668249"/>
              <a:gd name="connsiteX3" fmla="*/ 1768839 w 1888760"/>
              <a:gd name="connsiteY3" fmla="*/ 2293495 h 2668249"/>
              <a:gd name="connsiteX4" fmla="*/ 1124262 w 1888760"/>
              <a:gd name="connsiteY4" fmla="*/ 2668249 h 2668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760" h="2668249">
                <a:moveTo>
                  <a:pt x="1124262" y="2668249"/>
                </a:moveTo>
                <a:lnTo>
                  <a:pt x="1888760" y="2338465"/>
                </a:lnTo>
                <a:lnTo>
                  <a:pt x="0" y="0"/>
                </a:lnTo>
                <a:lnTo>
                  <a:pt x="1768839" y="2293495"/>
                </a:lnTo>
                <a:lnTo>
                  <a:pt x="1124262" y="2668249"/>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extLst>
      <p:ext uri="{BB962C8B-B14F-4D97-AF65-F5344CB8AC3E}">
        <p14:creationId xmlns:p14="http://schemas.microsoft.com/office/powerpoint/2010/main" val="2005648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5"/>
          <p:cNvSpPr txBox="1">
            <a:spLocks noChangeArrowheads="1"/>
          </p:cNvSpPr>
          <p:nvPr/>
        </p:nvSpPr>
        <p:spPr bwMode="auto">
          <a:xfrm>
            <a:off x="2095500" y="1143000"/>
            <a:ext cx="4857750" cy="584200"/>
          </a:xfrm>
          <a:prstGeom prst="rect">
            <a:avLst/>
          </a:prstGeom>
          <a:noFill/>
          <a:ln w="9525">
            <a:solidFill>
              <a:schemeClr val="tx1"/>
            </a:solidFill>
            <a:miter lim="800000"/>
            <a:headEnd/>
            <a:tailEnd/>
          </a:ln>
        </p:spPr>
        <p:txBody>
          <a:bodyPr>
            <a:spAutoFit/>
          </a:bodyPr>
          <a:lstStyle/>
          <a:p>
            <a:pPr algn="ctr">
              <a:spcBef>
                <a:spcPct val="50000"/>
              </a:spcBef>
              <a:defRPr/>
            </a:pPr>
            <a:r>
              <a:rPr lang="es-ES" sz="3200" b="1">
                <a:effectLst>
                  <a:outerShdw blurRad="38100" dist="38100" dir="2700000" algn="tl">
                    <a:srgbClr val="000000">
                      <a:alpha val="43137"/>
                    </a:srgbClr>
                  </a:outerShdw>
                </a:effectLst>
                <a:latin typeface="Arial" charset="0"/>
                <a:cs typeface="Arial" charset="0"/>
              </a:rPr>
              <a:t>El problema científico</a:t>
            </a:r>
          </a:p>
        </p:txBody>
      </p:sp>
      <p:sp>
        <p:nvSpPr>
          <p:cNvPr id="22531" name="Text Box 6"/>
          <p:cNvSpPr txBox="1">
            <a:spLocks noChangeArrowheads="1"/>
          </p:cNvSpPr>
          <p:nvPr/>
        </p:nvSpPr>
        <p:spPr bwMode="auto">
          <a:xfrm>
            <a:off x="2135188" y="3213101"/>
            <a:ext cx="2087562" cy="519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ES" sz="2800"/>
              <a:t>Redacción </a:t>
            </a:r>
          </a:p>
        </p:txBody>
      </p:sp>
      <p:sp>
        <p:nvSpPr>
          <p:cNvPr id="22532" name="AutoShape 7"/>
          <p:cNvSpPr>
            <a:spLocks noChangeArrowheads="1"/>
          </p:cNvSpPr>
          <p:nvPr/>
        </p:nvSpPr>
        <p:spPr bwMode="auto">
          <a:xfrm>
            <a:off x="4224338" y="2636839"/>
            <a:ext cx="5688012" cy="1654175"/>
          </a:xfrm>
          <a:prstGeom prst="leftArrowCallout">
            <a:avLst>
              <a:gd name="adj1" fmla="val 5333"/>
              <a:gd name="adj2" fmla="val 11139"/>
              <a:gd name="adj3" fmla="val 61289"/>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sz="2400" dirty="0"/>
              <a:t> </a:t>
            </a:r>
          </a:p>
          <a:p>
            <a:pPr algn="just" eaLnBrk="1" hangingPunct="1"/>
            <a:r>
              <a:rPr lang="es-ES" sz="2400" dirty="0"/>
              <a:t>. Clara y precisa </a:t>
            </a:r>
          </a:p>
          <a:p>
            <a:pPr algn="just" eaLnBrk="1" hangingPunct="1"/>
            <a:r>
              <a:rPr lang="es-ES" sz="2400" dirty="0"/>
              <a:t>. No contiene la solución</a:t>
            </a:r>
          </a:p>
          <a:p>
            <a:pPr algn="just" eaLnBrk="1" hangingPunct="1"/>
            <a:r>
              <a:rPr lang="es-ES" sz="2400" dirty="0"/>
              <a:t>. En términos de la ciencia</a:t>
            </a:r>
          </a:p>
          <a:p>
            <a:pPr algn="just" eaLnBrk="1" hangingPunct="1"/>
            <a:endParaRPr lang="es-ES" sz="2400" dirty="0"/>
          </a:p>
        </p:txBody>
      </p:sp>
      <p:sp>
        <p:nvSpPr>
          <p:cNvPr id="22533" name="AutoShape 8"/>
          <p:cNvSpPr>
            <a:spLocks noChangeArrowheads="1"/>
          </p:cNvSpPr>
          <p:nvPr/>
        </p:nvSpPr>
        <p:spPr bwMode="auto">
          <a:xfrm>
            <a:off x="3167063" y="1928813"/>
            <a:ext cx="265112" cy="927100"/>
          </a:xfrm>
          <a:prstGeom prst="downArrow">
            <a:avLst>
              <a:gd name="adj1" fmla="val 50000"/>
              <a:gd name="adj2" fmla="val 50189"/>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p>
        </p:txBody>
      </p:sp>
      <p:sp>
        <p:nvSpPr>
          <p:cNvPr id="22534" name="AutoShape 12"/>
          <p:cNvSpPr>
            <a:spLocks noChangeArrowheads="1"/>
          </p:cNvSpPr>
          <p:nvPr/>
        </p:nvSpPr>
        <p:spPr bwMode="auto">
          <a:xfrm>
            <a:off x="2351088" y="3860800"/>
            <a:ext cx="1873250" cy="2160588"/>
          </a:xfrm>
          <a:prstGeom prst="upArrowCallout">
            <a:avLst>
              <a:gd name="adj1" fmla="val 5815"/>
              <a:gd name="adj2" fmla="val 6380"/>
              <a:gd name="adj3" fmla="val 23831"/>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sz="2800"/>
              <a:t>. Subjetiva </a:t>
            </a:r>
          </a:p>
          <a:p>
            <a:pPr algn="just" eaLnBrk="1" hangingPunct="1"/>
            <a:r>
              <a:rPr lang="es-ES" sz="2800"/>
              <a:t>. Objetiva </a:t>
            </a:r>
          </a:p>
        </p:txBody>
      </p:sp>
    </p:spTree>
    <p:extLst>
      <p:ext uri="{BB962C8B-B14F-4D97-AF65-F5344CB8AC3E}">
        <p14:creationId xmlns:p14="http://schemas.microsoft.com/office/powerpoint/2010/main" val="2769605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5"/>
          <p:cNvSpPr txBox="1">
            <a:spLocks noChangeArrowheads="1"/>
          </p:cNvSpPr>
          <p:nvPr/>
        </p:nvSpPr>
        <p:spPr bwMode="auto">
          <a:xfrm>
            <a:off x="2024063" y="571500"/>
            <a:ext cx="8001000" cy="1200150"/>
          </a:xfrm>
          <a:prstGeom prst="rect">
            <a:avLst/>
          </a:prstGeom>
          <a:noFill/>
          <a:ln w="9525">
            <a:solidFill>
              <a:schemeClr val="tx1"/>
            </a:solidFill>
            <a:miter lim="800000"/>
            <a:headEnd/>
            <a:tailEnd/>
          </a:ln>
        </p:spPr>
        <p:txBody>
          <a:bodyPr>
            <a:spAutoFit/>
          </a:bodyPr>
          <a:lstStyle/>
          <a:p>
            <a:pPr algn="ctr">
              <a:spcBef>
                <a:spcPct val="50000"/>
              </a:spcBef>
              <a:defRPr/>
            </a:pPr>
            <a:r>
              <a:rPr lang="es-ES" sz="3600" b="1" dirty="0">
                <a:effectLst>
                  <a:outerShdw blurRad="38100" dist="38100" dir="2700000" algn="tl">
                    <a:srgbClr val="000000">
                      <a:alpha val="43137"/>
                    </a:srgbClr>
                  </a:outerShdw>
                </a:effectLst>
                <a:latin typeface="Arial" charset="0"/>
                <a:cs typeface="Arial" charset="0"/>
              </a:rPr>
              <a:t>EL PROBLEMA CIENTÍFICO Y SU REDACCIÓN</a:t>
            </a:r>
          </a:p>
        </p:txBody>
      </p:sp>
      <p:sp>
        <p:nvSpPr>
          <p:cNvPr id="23555" name="Text Box 7"/>
          <p:cNvSpPr txBox="1">
            <a:spLocks noChangeArrowheads="1"/>
          </p:cNvSpPr>
          <p:nvPr/>
        </p:nvSpPr>
        <p:spPr bwMode="auto">
          <a:xfrm>
            <a:off x="1847850" y="2762249"/>
            <a:ext cx="8739188" cy="163121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sz="2800" b="1" dirty="0"/>
              <a:t>Redacción subjetiva: </a:t>
            </a:r>
          </a:p>
          <a:p>
            <a:pPr algn="just" eaLnBrk="1" hangingPunct="1"/>
            <a:r>
              <a:rPr lang="es-ES" sz="2800" dirty="0"/>
              <a:t>1. ¿Cómo incrementar la educación ambiental de los estudiantes de Secundaria Básica?</a:t>
            </a:r>
            <a:endParaRPr lang="es-ES" sz="2800" b="1" dirty="0"/>
          </a:p>
          <a:p>
            <a:pPr algn="r" eaLnBrk="1" hangingPunct="1"/>
            <a:r>
              <a:rPr lang="es-ES" sz="1600" dirty="0" smtClean="0"/>
              <a:t>Tomado </a:t>
            </a:r>
            <a:r>
              <a:rPr lang="es-ES" sz="1600" dirty="0"/>
              <a:t>de </a:t>
            </a:r>
            <a:r>
              <a:rPr lang="es-ES" sz="1600" dirty="0" err="1"/>
              <a:t>Valledor</a:t>
            </a:r>
            <a:r>
              <a:rPr lang="es-ES" sz="1600" dirty="0"/>
              <a:t> 2005</a:t>
            </a:r>
          </a:p>
        </p:txBody>
      </p:sp>
    </p:spTree>
    <p:extLst>
      <p:ext uri="{BB962C8B-B14F-4D97-AF65-F5344CB8AC3E}">
        <p14:creationId xmlns:p14="http://schemas.microsoft.com/office/powerpoint/2010/main" val="1542534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8500" y="928688"/>
            <a:ext cx="5214938" cy="646112"/>
          </a:xfrm>
          <a:prstGeom prst="rect">
            <a:avLst/>
          </a:prstGeom>
          <a:noFill/>
        </p:spPr>
        <p:txBody>
          <a:bodyPr>
            <a:spAutoFit/>
          </a:bodyPr>
          <a:lstStyle/>
          <a:p>
            <a:pPr algn="ctr">
              <a:defRPr/>
            </a:pPr>
            <a:r>
              <a:rPr lang="es-ES" sz="3600" b="1" dirty="0">
                <a:effectLst>
                  <a:outerShdw blurRad="38100" dist="38100" dir="2700000" algn="tl">
                    <a:srgbClr val="000000">
                      <a:alpha val="43137"/>
                    </a:srgbClr>
                  </a:outerShdw>
                </a:effectLst>
                <a:latin typeface="Arial" charset="0"/>
                <a:cs typeface="Arial" charset="0"/>
              </a:rPr>
              <a:t>OBJETIVO </a:t>
            </a:r>
          </a:p>
        </p:txBody>
      </p:sp>
      <p:sp>
        <p:nvSpPr>
          <p:cNvPr id="3075" name="2 CuadroTexto"/>
          <p:cNvSpPr txBox="1">
            <a:spLocks noChangeArrowheads="1"/>
          </p:cNvSpPr>
          <p:nvPr/>
        </p:nvSpPr>
        <p:spPr bwMode="auto">
          <a:xfrm>
            <a:off x="1200150" y="2343149"/>
            <a:ext cx="957262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sz="3600" dirty="0"/>
              <a:t>Analizar la estructura del diseño teórico metodológico de la investigación educativa y su </a:t>
            </a:r>
            <a:r>
              <a:rPr lang="es-ES" sz="3600" dirty="0" smtClean="0"/>
              <a:t>abordaje </a:t>
            </a:r>
            <a:r>
              <a:rPr lang="es-ES" sz="3600" dirty="0"/>
              <a:t>desde </a:t>
            </a:r>
            <a:r>
              <a:rPr lang="es-ES" sz="3600" dirty="0" smtClean="0"/>
              <a:t>los </a:t>
            </a:r>
            <a:r>
              <a:rPr lang="es-ES" sz="3600" i="1" dirty="0" smtClean="0"/>
              <a:t>presupuestos </a:t>
            </a:r>
            <a:r>
              <a:rPr lang="es-ES" sz="3600" dirty="0" smtClean="0"/>
              <a:t>del </a:t>
            </a:r>
            <a:r>
              <a:rPr lang="es-ES" sz="3600" i="1" dirty="0"/>
              <a:t>materialismo-dialéctico e histórico</a:t>
            </a:r>
            <a:r>
              <a:rPr lang="es-ES" sz="3600" dirty="0" smtClean="0"/>
              <a:t>.</a:t>
            </a:r>
            <a:endParaRPr lang="es-ES" sz="3600" dirty="0"/>
          </a:p>
        </p:txBody>
      </p:sp>
    </p:spTree>
    <p:extLst>
      <p:ext uri="{BB962C8B-B14F-4D97-AF65-F5344CB8AC3E}">
        <p14:creationId xmlns:p14="http://schemas.microsoft.com/office/powerpoint/2010/main" val="3638319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2667001" y="571500"/>
            <a:ext cx="6913563" cy="1200150"/>
          </a:xfrm>
          <a:prstGeom prst="rect">
            <a:avLst/>
          </a:prstGeom>
          <a:noFill/>
          <a:ln w="9525">
            <a:solidFill>
              <a:schemeClr val="tx1"/>
            </a:solidFill>
            <a:miter lim="800000"/>
            <a:headEnd/>
            <a:tailEnd/>
          </a:ln>
        </p:spPr>
        <p:txBody>
          <a:bodyPr>
            <a:spAutoFit/>
          </a:bodyPr>
          <a:lstStyle/>
          <a:p>
            <a:pPr algn="ctr">
              <a:spcBef>
                <a:spcPct val="50000"/>
              </a:spcBef>
              <a:defRPr/>
            </a:pPr>
            <a:r>
              <a:rPr lang="es-ES" sz="3600" b="1" dirty="0">
                <a:effectLst>
                  <a:outerShdw blurRad="38100" dist="38100" dir="2700000" algn="tl">
                    <a:srgbClr val="000000">
                      <a:alpha val="43137"/>
                    </a:srgbClr>
                  </a:outerShdw>
                </a:effectLst>
                <a:latin typeface="Arial" charset="0"/>
                <a:cs typeface="Arial" charset="0"/>
              </a:rPr>
              <a:t>EL PROBLEMA CIENTÍFICO Y SU REDACCIÓN </a:t>
            </a:r>
          </a:p>
        </p:txBody>
      </p:sp>
      <p:sp>
        <p:nvSpPr>
          <p:cNvPr id="24579" name="Text Box 4"/>
          <p:cNvSpPr txBox="1">
            <a:spLocks noChangeArrowheads="1"/>
          </p:cNvSpPr>
          <p:nvPr/>
        </p:nvSpPr>
        <p:spPr bwMode="auto">
          <a:xfrm>
            <a:off x="1774825" y="3141663"/>
            <a:ext cx="8496300" cy="16176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sz="2800" b="1"/>
              <a:t>Redacción objetiva:</a:t>
            </a:r>
          </a:p>
          <a:p>
            <a:pPr algn="just" eaLnBrk="1" hangingPunct="1"/>
            <a:r>
              <a:rPr lang="es-ES" sz="2800"/>
              <a:t>Se requiere incrementar la educación ambiental de los estudiantes de Secundaria Básica</a:t>
            </a:r>
          </a:p>
          <a:p>
            <a:pPr algn="r" eaLnBrk="1" hangingPunct="1"/>
            <a:r>
              <a:rPr lang="es-ES" sz="1600"/>
              <a:t>Tomado de Valledor 2005</a:t>
            </a:r>
          </a:p>
        </p:txBody>
      </p:sp>
    </p:spTree>
    <p:extLst>
      <p:ext uri="{BB962C8B-B14F-4D97-AF65-F5344CB8AC3E}">
        <p14:creationId xmlns:p14="http://schemas.microsoft.com/office/powerpoint/2010/main" val="395246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95501" y="2500313"/>
            <a:ext cx="7643813" cy="1077912"/>
          </a:xfrm>
          <a:prstGeom prst="rect">
            <a:avLst/>
          </a:prstGeom>
          <a:noFill/>
        </p:spPr>
        <p:txBody>
          <a:bodyPr>
            <a:spAutoFit/>
          </a:bodyPr>
          <a:lstStyle/>
          <a:p>
            <a:pPr algn="ctr">
              <a:defRPr/>
            </a:pPr>
            <a:r>
              <a:rPr lang="es-ES" sz="3200" b="1" dirty="0">
                <a:effectLst>
                  <a:outerShdw blurRad="38100" dist="38100" dir="2700000" algn="tl">
                    <a:srgbClr val="000000">
                      <a:alpha val="43137"/>
                    </a:srgbClr>
                  </a:outerShdw>
                </a:effectLst>
                <a:latin typeface="Arial" charset="0"/>
                <a:cs typeface="Arial" charset="0"/>
              </a:rPr>
              <a:t>¿Dónde se manifiesta el problema científico?</a:t>
            </a:r>
          </a:p>
        </p:txBody>
      </p:sp>
    </p:spTree>
    <p:extLst>
      <p:ext uri="{BB962C8B-B14F-4D97-AF65-F5344CB8AC3E}">
        <p14:creationId xmlns:p14="http://schemas.microsoft.com/office/powerpoint/2010/main" val="3910509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274639"/>
            <a:ext cx="8229600" cy="1023937"/>
          </a:xfrm>
          <a:ln>
            <a:solidFill>
              <a:schemeClr val="tx1"/>
            </a:solidFill>
          </a:ln>
        </p:spPr>
        <p:txBody>
          <a:bodyPr/>
          <a:lstStyle/>
          <a:p>
            <a:pPr>
              <a:defRPr/>
            </a:pPr>
            <a:r>
              <a:rPr lang="es-ES" b="1" dirty="0" smtClean="0">
                <a:effectLst>
                  <a:outerShdw blurRad="38100" dist="38100" dir="2700000" algn="tl">
                    <a:srgbClr val="000000">
                      <a:alpha val="43137"/>
                    </a:srgbClr>
                  </a:outerShdw>
                </a:effectLst>
              </a:rPr>
              <a:t>EL OBJETO DE LA INVESTIGACIÓN</a:t>
            </a:r>
            <a:endParaRPr lang="es-ES" b="1" dirty="0">
              <a:effectLst>
                <a:outerShdw blurRad="38100" dist="38100" dir="2700000" algn="tl">
                  <a:srgbClr val="000000">
                    <a:alpha val="43137"/>
                  </a:srgbClr>
                </a:outerShdw>
              </a:effectLst>
            </a:endParaRPr>
          </a:p>
        </p:txBody>
      </p:sp>
      <p:sp>
        <p:nvSpPr>
          <p:cNvPr id="26627" name="2 Marcador de contenido"/>
          <p:cNvSpPr>
            <a:spLocks noGrp="1"/>
          </p:cNvSpPr>
          <p:nvPr>
            <p:ph idx="1"/>
          </p:nvPr>
        </p:nvSpPr>
        <p:spPr>
          <a:xfrm>
            <a:off x="1738314" y="2000251"/>
            <a:ext cx="8643937" cy="4329113"/>
          </a:xfrm>
          <a:ln>
            <a:solidFill>
              <a:schemeClr val="tx1"/>
            </a:solidFill>
            <a:miter lim="800000"/>
            <a:headEnd/>
            <a:tailEnd/>
          </a:ln>
        </p:spPr>
        <p:txBody>
          <a:bodyPr>
            <a:normAutofit fontScale="92500"/>
          </a:bodyPr>
          <a:lstStyle/>
          <a:p>
            <a:pPr algn="just">
              <a:buFont typeface="Wingdings" panose="05000000000000000000" pitchFamily="2" charset="2"/>
              <a:buNone/>
            </a:pPr>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Es </a:t>
            </a:r>
            <a:r>
              <a:rPr lang="es-ES" dirty="0">
                <a:latin typeface="Arial" panose="020B0604020202020204" pitchFamily="34" charset="0"/>
                <a:cs typeface="Arial" panose="020B0604020202020204" pitchFamily="34" charset="0"/>
              </a:rPr>
              <a:t>la parte de la realidad </a:t>
            </a:r>
            <a:r>
              <a:rPr lang="es-ES" dirty="0" smtClean="0">
                <a:latin typeface="Arial" panose="020B0604020202020204" pitchFamily="34" charset="0"/>
                <a:cs typeface="Arial" panose="020B0604020202020204" pitchFamily="34" charset="0"/>
              </a:rPr>
              <a:t>en la que se manifiesta el problema, que </a:t>
            </a:r>
            <a:r>
              <a:rPr lang="es-ES" dirty="0">
                <a:latin typeface="Arial" panose="020B0604020202020204" pitchFamily="34" charset="0"/>
                <a:cs typeface="Arial" panose="020B0604020202020204" pitchFamily="34" charset="0"/>
              </a:rPr>
              <a:t>se estudia o investiga </a:t>
            </a:r>
            <a:r>
              <a:rPr lang="es-ES" dirty="0" smtClean="0">
                <a:latin typeface="Arial" panose="020B0604020202020204" pitchFamily="34" charset="0"/>
                <a:cs typeface="Arial" panose="020B0604020202020204" pitchFamily="34" charset="0"/>
              </a:rPr>
              <a:t>para </a:t>
            </a:r>
            <a:r>
              <a:rPr lang="es-ES" dirty="0">
                <a:latin typeface="Arial" panose="020B0604020202020204" pitchFamily="34" charset="0"/>
                <a:cs typeface="Arial" panose="020B0604020202020204" pitchFamily="34" charset="0"/>
              </a:rPr>
              <a:t>solucionar el problema científico. Es el portador del problema</a:t>
            </a:r>
          </a:p>
          <a:p>
            <a:pPr algn="just">
              <a:buFont typeface="Wingdings" panose="05000000000000000000" pitchFamily="2" charset="2"/>
              <a:buNone/>
            </a:pPr>
            <a:endParaRPr lang="es-ES" dirty="0">
              <a:latin typeface="Arial" panose="020B0604020202020204" pitchFamily="34" charset="0"/>
              <a:cs typeface="Arial" panose="020B0604020202020204" pitchFamily="34" charset="0"/>
            </a:endParaRPr>
          </a:p>
          <a:p>
            <a:pPr algn="just">
              <a:buFont typeface="Wingdings" panose="05000000000000000000" pitchFamily="2" charset="2"/>
              <a:buNone/>
            </a:pPr>
            <a:r>
              <a:rPr lang="es-ES" dirty="0">
                <a:latin typeface="Arial" panose="020B0604020202020204" pitchFamily="34" charset="0"/>
                <a:cs typeface="Arial" panose="020B0604020202020204" pitchFamily="34" charset="0"/>
              </a:rPr>
              <a:t>  Ejemplo 1: el proceso de enseñanza-aprendizaje de la asignatura Biología…</a:t>
            </a:r>
          </a:p>
          <a:p>
            <a:pPr algn="just">
              <a:buFont typeface="Wingdings" panose="05000000000000000000" pitchFamily="2" charset="2"/>
              <a:buNone/>
            </a:pPr>
            <a:r>
              <a:rPr lang="es-ES" dirty="0">
                <a:latin typeface="Arial" panose="020B0604020202020204" pitchFamily="34" charset="0"/>
                <a:cs typeface="Arial" panose="020B0604020202020204" pitchFamily="34" charset="0"/>
              </a:rPr>
              <a:t>  Ejemplo 2: el proceso de formación de valores en adolescentes </a:t>
            </a:r>
            <a:r>
              <a:rPr lang="es-ES" dirty="0" smtClean="0">
                <a:latin typeface="Arial" panose="020B0604020202020204" pitchFamily="34" charset="0"/>
                <a:cs typeface="Arial" panose="020B0604020202020204" pitchFamily="34" charset="0"/>
              </a:rPr>
              <a:t>de secundaria básica…</a:t>
            </a:r>
            <a:endParaRPr lang="es-ES" dirty="0">
              <a:latin typeface="Arial" panose="020B0604020202020204" pitchFamily="34" charset="0"/>
              <a:cs typeface="Arial" panose="020B0604020202020204" pitchFamily="34" charset="0"/>
            </a:endParaRPr>
          </a:p>
          <a:p>
            <a:pPr algn="just">
              <a:buFont typeface="Wingdings" panose="05000000000000000000" pitchFamily="2" charset="2"/>
              <a:buNone/>
            </a:pPr>
            <a:r>
              <a:rPr lang="es-ES" dirty="0">
                <a:latin typeface="Arial" panose="020B0604020202020204" pitchFamily="34" charset="0"/>
                <a:cs typeface="Arial" panose="020B0604020202020204" pitchFamily="34" charset="0"/>
              </a:rPr>
              <a:t>        </a:t>
            </a:r>
          </a:p>
          <a:p>
            <a:pPr algn="just">
              <a:buFont typeface="Wingdings" panose="05000000000000000000" pitchFamily="2" charset="2"/>
              <a:buNone/>
            </a:pPr>
            <a:r>
              <a:rPr lang="es-E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2382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6627">
                                            <p:bg/>
                                          </p:spTgt>
                                        </p:tgtEl>
                                        <p:attrNameLst>
                                          <p:attrName>style.visibility</p:attrName>
                                        </p:attrNameLst>
                                      </p:cBhvr>
                                      <p:to>
                                        <p:strVal val="visible"/>
                                      </p:to>
                                    </p:set>
                                    <p:animEffect transition="in" filter="fade">
                                      <p:cBhvr>
                                        <p:cTn id="12" dur="1000"/>
                                        <p:tgtEl>
                                          <p:spTgt spid="26627">
                                            <p:bg/>
                                          </p:spTgt>
                                        </p:tgtEl>
                                      </p:cBhvr>
                                    </p:animEffect>
                                    <p:anim calcmode="lin" valueType="num">
                                      <p:cBhvr>
                                        <p:cTn id="13" dur="1000" fill="hold"/>
                                        <p:tgtEl>
                                          <p:spTgt spid="26627">
                                            <p:bg/>
                                          </p:spTgt>
                                        </p:tgtEl>
                                        <p:attrNameLst>
                                          <p:attrName>ppt_x</p:attrName>
                                        </p:attrNameLst>
                                      </p:cBhvr>
                                      <p:tavLst>
                                        <p:tav tm="0">
                                          <p:val>
                                            <p:strVal val="#ppt_x"/>
                                          </p:val>
                                        </p:tav>
                                        <p:tav tm="100000">
                                          <p:val>
                                            <p:strVal val="#ppt_x"/>
                                          </p:val>
                                        </p:tav>
                                      </p:tavLst>
                                    </p:anim>
                                    <p:anim calcmode="lin" valueType="num">
                                      <p:cBhvr>
                                        <p:cTn id="14" dur="1000" fill="hold"/>
                                        <p:tgtEl>
                                          <p:spTgt spid="26627">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6627">
                                            <p:txEl>
                                              <p:pRg st="0" end="0"/>
                                            </p:txEl>
                                          </p:spTgt>
                                        </p:tgtEl>
                                        <p:attrNameLst>
                                          <p:attrName>style.visibility</p:attrName>
                                        </p:attrNameLst>
                                      </p:cBhvr>
                                      <p:to>
                                        <p:strVal val="visible"/>
                                      </p:to>
                                    </p:set>
                                    <p:animEffect transition="in" filter="fade">
                                      <p:cBhvr>
                                        <p:cTn id="19" dur="1000"/>
                                        <p:tgtEl>
                                          <p:spTgt spid="26627">
                                            <p:txEl>
                                              <p:pRg st="0" end="0"/>
                                            </p:txEl>
                                          </p:spTgt>
                                        </p:tgtEl>
                                      </p:cBhvr>
                                    </p:animEffect>
                                    <p:anim calcmode="lin" valueType="num">
                                      <p:cBhvr>
                                        <p:cTn id="20"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6627">
                                            <p:txEl>
                                              <p:pRg st="2" end="2"/>
                                            </p:txEl>
                                          </p:spTgt>
                                        </p:tgtEl>
                                        <p:attrNameLst>
                                          <p:attrName>style.visibility</p:attrName>
                                        </p:attrNameLst>
                                      </p:cBhvr>
                                      <p:to>
                                        <p:strVal val="visible"/>
                                      </p:to>
                                    </p:set>
                                    <p:animEffect transition="in" filter="fade">
                                      <p:cBhvr>
                                        <p:cTn id="26" dur="1000"/>
                                        <p:tgtEl>
                                          <p:spTgt spid="26627">
                                            <p:txEl>
                                              <p:pRg st="2" end="2"/>
                                            </p:txEl>
                                          </p:spTgt>
                                        </p:tgtEl>
                                      </p:cBhvr>
                                    </p:animEffect>
                                    <p:anim calcmode="lin" valueType="num">
                                      <p:cBhvr>
                                        <p:cTn id="27" dur="1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66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6627">
                                            <p:txEl>
                                              <p:pRg st="3" end="3"/>
                                            </p:txEl>
                                          </p:spTgt>
                                        </p:tgtEl>
                                        <p:attrNameLst>
                                          <p:attrName>style.visibility</p:attrName>
                                        </p:attrNameLst>
                                      </p:cBhvr>
                                      <p:to>
                                        <p:strVal val="visible"/>
                                      </p:to>
                                    </p:set>
                                    <p:animEffect transition="in" filter="fade">
                                      <p:cBhvr>
                                        <p:cTn id="33" dur="1000"/>
                                        <p:tgtEl>
                                          <p:spTgt spid="26627">
                                            <p:txEl>
                                              <p:pRg st="3" end="3"/>
                                            </p:txEl>
                                          </p:spTgt>
                                        </p:tgtEl>
                                      </p:cBhvr>
                                    </p:animEffect>
                                    <p:anim calcmode="lin" valueType="num">
                                      <p:cBhvr>
                                        <p:cTn id="34" dur="10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66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6627">
                                            <p:txEl>
                                              <p:pRg st="4" end="4"/>
                                            </p:txEl>
                                          </p:spTgt>
                                        </p:tgtEl>
                                        <p:attrNameLst>
                                          <p:attrName>style.visibility</p:attrName>
                                        </p:attrNameLst>
                                      </p:cBhvr>
                                      <p:to>
                                        <p:strVal val="visible"/>
                                      </p:to>
                                    </p:set>
                                    <p:animEffect transition="in" filter="fade">
                                      <p:cBhvr>
                                        <p:cTn id="40" dur="1000"/>
                                        <p:tgtEl>
                                          <p:spTgt spid="26627">
                                            <p:txEl>
                                              <p:pRg st="4" end="4"/>
                                            </p:txEl>
                                          </p:spTgt>
                                        </p:tgtEl>
                                      </p:cBhvr>
                                    </p:animEffect>
                                    <p:anim calcmode="lin" valueType="num">
                                      <p:cBhvr>
                                        <p:cTn id="41" dur="10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66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6627">
                                            <p:txEl>
                                              <p:pRg st="5" end="5"/>
                                            </p:txEl>
                                          </p:spTgt>
                                        </p:tgtEl>
                                        <p:attrNameLst>
                                          <p:attrName>style.visibility</p:attrName>
                                        </p:attrNameLst>
                                      </p:cBhvr>
                                      <p:to>
                                        <p:strVal val="visible"/>
                                      </p:to>
                                    </p:set>
                                    <p:animEffect transition="in" filter="fade">
                                      <p:cBhvr>
                                        <p:cTn id="47" dur="1000"/>
                                        <p:tgtEl>
                                          <p:spTgt spid="26627">
                                            <p:txEl>
                                              <p:pRg st="5" end="5"/>
                                            </p:txEl>
                                          </p:spTgt>
                                        </p:tgtEl>
                                      </p:cBhvr>
                                    </p:animEffect>
                                    <p:anim calcmode="lin" valueType="num">
                                      <p:cBhvr>
                                        <p:cTn id="48" dur="10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2662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627"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descr="Cuadrícula grande"/>
          <p:cNvSpPr>
            <a:spLocks noGrp="1" noChangeArrowheads="1"/>
          </p:cNvSpPr>
          <p:nvPr>
            <p:ph type="body" idx="1"/>
          </p:nvPr>
        </p:nvSpPr>
        <p:spPr>
          <a:xfrm>
            <a:off x="743713" y="2572512"/>
            <a:ext cx="9567102" cy="2872614"/>
          </a:xfrm>
          <a:pattFill prst="lgGrid">
            <a:fgClr>
              <a:srgbClr val="B5FFFF">
                <a:alpha val="10196"/>
              </a:srgbClr>
            </a:fgClr>
            <a:bgClr>
              <a:schemeClr val="bg1">
                <a:alpha val="10196"/>
              </a:schemeClr>
            </a:bgClr>
          </a:pattFill>
          <a:ln>
            <a:solidFill>
              <a:schemeClr val="tx1"/>
            </a:solidFill>
            <a:miter lim="800000"/>
            <a:headEnd/>
            <a:tailEnd/>
          </a:ln>
        </p:spPr>
        <p:txBody>
          <a:bodyPr>
            <a:normAutofit fontScale="92500" lnSpcReduction="20000"/>
          </a:bodyPr>
          <a:lstStyle/>
          <a:p>
            <a:pPr algn="just">
              <a:lnSpc>
                <a:spcPct val="90000"/>
              </a:lnSpc>
            </a:pPr>
            <a:r>
              <a:rPr lang="es-ES" dirty="0">
                <a:latin typeface="Arial" panose="020B0604020202020204" pitchFamily="34" charset="0"/>
                <a:cs typeface="Arial" panose="020B0604020202020204" pitchFamily="34" charset="0"/>
              </a:rPr>
              <a:t>Carácter dinámico: el objeto se va modificando y precisando a lo largo del proceso investigativo.</a:t>
            </a:r>
          </a:p>
          <a:p>
            <a:pPr algn="just">
              <a:lnSpc>
                <a:spcPct val="90000"/>
              </a:lnSpc>
            </a:pPr>
            <a:r>
              <a:rPr lang="es-ES" dirty="0">
                <a:latin typeface="Arial" panose="020B0604020202020204" pitchFamily="34" charset="0"/>
                <a:cs typeface="Arial" panose="020B0604020202020204" pitchFamily="34" charset="0"/>
              </a:rPr>
              <a:t>Como elemento teórico, para su determinación exacta, se debe partir de la preparación teórica rigurosa y profunda del investigador.</a:t>
            </a:r>
          </a:p>
          <a:p>
            <a:pPr algn="just">
              <a:lnSpc>
                <a:spcPct val="90000"/>
              </a:lnSpc>
            </a:pPr>
            <a:r>
              <a:rPr lang="es-ES" dirty="0">
                <a:latin typeface="Arial" panose="020B0604020202020204" pitchFamily="34" charset="0"/>
                <a:cs typeface="Arial" panose="020B0604020202020204" pitchFamily="34" charset="0"/>
              </a:rPr>
              <a:t>Debe ceñirse </a:t>
            </a:r>
            <a:r>
              <a:rPr lang="es-ES" i="1" dirty="0">
                <a:latin typeface="Arial" panose="020B0604020202020204" pitchFamily="34" charset="0"/>
                <a:cs typeface="Arial" panose="020B0604020202020204" pitchFamily="34" charset="0"/>
              </a:rPr>
              <a:t>exactamente</a:t>
            </a:r>
            <a:r>
              <a:rPr lang="es-ES" dirty="0">
                <a:latin typeface="Arial" panose="020B0604020202020204" pitchFamily="34" charset="0"/>
                <a:cs typeface="Arial" panose="020B0604020202020204" pitchFamily="34" charset="0"/>
              </a:rPr>
              <a:t> a la parte de la realidad dentro de la que se va a actuar.</a:t>
            </a:r>
          </a:p>
          <a:p>
            <a:pPr algn="just">
              <a:lnSpc>
                <a:spcPct val="90000"/>
              </a:lnSpc>
            </a:pPr>
            <a:r>
              <a:rPr lang="es-ES" dirty="0">
                <a:latin typeface="Arial" panose="020B0604020202020204" pitchFamily="34" charset="0"/>
                <a:cs typeface="Arial" panose="020B0604020202020204" pitchFamily="34" charset="0"/>
              </a:rPr>
              <a:t>No debe ser excesivamente amplio.</a:t>
            </a:r>
          </a:p>
        </p:txBody>
      </p:sp>
      <p:sp>
        <p:nvSpPr>
          <p:cNvPr id="28674" name="Rectangle 2"/>
          <p:cNvSpPr>
            <a:spLocks noGrp="1" noChangeArrowheads="1"/>
          </p:cNvSpPr>
          <p:nvPr>
            <p:ph type="title"/>
          </p:nvPr>
        </p:nvSpPr>
        <p:spPr>
          <a:ln>
            <a:solidFill>
              <a:schemeClr val="tx1"/>
            </a:solidFill>
          </a:ln>
        </p:spPr>
        <p:txBody>
          <a:bodyPr/>
          <a:lstStyle/>
          <a:p>
            <a:pPr>
              <a:defRPr/>
            </a:pPr>
            <a:r>
              <a:rPr lang="es-ES" sz="3600" b="1" dirty="0">
                <a:effectLst>
                  <a:outerShdw blurRad="38100" dist="38100" dir="2700000" algn="tl">
                    <a:srgbClr val="000000">
                      <a:alpha val="43137"/>
                    </a:srgbClr>
                  </a:outerShdw>
                </a:effectLst>
                <a:latin typeface="Arial" pitchFamily="34" charset="0"/>
                <a:cs typeface="Arial" pitchFamily="34" charset="0"/>
              </a:rPr>
              <a:t>EXIGENCIAS AL OBJETO DE INVESTIGACIÓN</a:t>
            </a:r>
          </a:p>
        </p:txBody>
      </p:sp>
    </p:spTree>
    <p:extLst>
      <p:ext uri="{BB962C8B-B14F-4D97-AF65-F5344CB8AC3E}">
        <p14:creationId xmlns:p14="http://schemas.microsoft.com/office/powerpoint/2010/main" val="1236872709"/>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500"/>
                                        <p:tgtEl>
                                          <p:spTgt spid="2867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8675">
                                            <p:bg/>
                                          </p:spTgt>
                                        </p:tgtEl>
                                        <p:attrNameLst>
                                          <p:attrName>style.visibility</p:attrName>
                                        </p:attrNameLst>
                                      </p:cBhvr>
                                      <p:to>
                                        <p:strVal val="visible"/>
                                      </p:to>
                                    </p:set>
                                    <p:anim calcmode="lin" valueType="num">
                                      <p:cBhvr additive="base">
                                        <p:cTn id="10" dur="500" fill="hold"/>
                                        <p:tgtEl>
                                          <p:spTgt spid="28675">
                                            <p:bg/>
                                          </p:spTgt>
                                        </p:tgtEl>
                                        <p:attrNameLst>
                                          <p:attrName>ppt_x</p:attrName>
                                        </p:attrNameLst>
                                      </p:cBhvr>
                                      <p:tavLst>
                                        <p:tav tm="0">
                                          <p:val>
                                            <p:strVal val="#ppt_x"/>
                                          </p:val>
                                        </p:tav>
                                        <p:tav tm="100000">
                                          <p:val>
                                            <p:strVal val="#ppt_x"/>
                                          </p:val>
                                        </p:tav>
                                      </p:tavLst>
                                    </p:anim>
                                    <p:anim calcmode="lin" valueType="num">
                                      <p:cBhvr additive="base">
                                        <p:cTn id="11" dur="500" fill="hold"/>
                                        <p:tgtEl>
                                          <p:spTgt spid="28675">
                                            <p:bg/>
                                          </p:spTgt>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8675">
                                            <p:txEl>
                                              <p:pRg st="0" end="0"/>
                                            </p:txEl>
                                          </p:spTgt>
                                        </p:tgtEl>
                                        <p:attrNameLst>
                                          <p:attrName>style.visibility</p:attrName>
                                        </p:attrNameLst>
                                      </p:cBhvr>
                                      <p:to>
                                        <p:strVal val="visible"/>
                                      </p:to>
                                    </p:set>
                                    <p:anim calcmode="lin" valueType="num">
                                      <p:cBhvr additive="base">
                                        <p:cTn id="16"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8675">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8675">
                                            <p:txEl>
                                              <p:pRg st="1" end="1"/>
                                            </p:txEl>
                                          </p:spTgt>
                                        </p:tgtEl>
                                        <p:attrNameLst>
                                          <p:attrName>style.visibility</p:attrName>
                                        </p:attrNameLst>
                                      </p:cBhvr>
                                      <p:to>
                                        <p:strVal val="visible"/>
                                      </p:to>
                                    </p:set>
                                    <p:anim calcmode="lin" valueType="num">
                                      <p:cBhvr additive="base">
                                        <p:cTn id="20"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8675">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8675">
                                            <p:txEl>
                                              <p:pRg st="2" end="2"/>
                                            </p:txEl>
                                          </p:spTgt>
                                        </p:tgtEl>
                                        <p:attrNameLst>
                                          <p:attrName>style.visibility</p:attrName>
                                        </p:attrNameLst>
                                      </p:cBhvr>
                                      <p:to>
                                        <p:strVal val="visible"/>
                                      </p:to>
                                    </p:set>
                                    <p:anim calcmode="lin" valueType="num">
                                      <p:cBhvr additive="base">
                                        <p:cTn id="24"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8675">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8675">
                                            <p:txEl>
                                              <p:pRg st="3" end="3"/>
                                            </p:txEl>
                                          </p:spTgt>
                                        </p:tgtEl>
                                        <p:attrNameLst>
                                          <p:attrName>style.visibility</p:attrName>
                                        </p:attrNameLst>
                                      </p:cBhvr>
                                      <p:to>
                                        <p:strVal val="visible"/>
                                      </p:to>
                                    </p:set>
                                    <p:anim calcmode="lin" valueType="num">
                                      <p:cBhvr additive="base">
                                        <p:cTn id="28"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nimBg="1"/>
      <p:bldP spid="2867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5"/>
          <p:cNvSpPr txBox="1">
            <a:spLocks noChangeArrowheads="1"/>
          </p:cNvSpPr>
          <p:nvPr/>
        </p:nvSpPr>
        <p:spPr bwMode="auto">
          <a:xfrm>
            <a:off x="1809751" y="785813"/>
            <a:ext cx="8501063" cy="646112"/>
          </a:xfrm>
          <a:prstGeom prst="rect">
            <a:avLst/>
          </a:prstGeom>
          <a:noFill/>
          <a:ln w="9525">
            <a:solidFill>
              <a:schemeClr val="tx1"/>
            </a:solidFill>
            <a:miter lim="800000"/>
            <a:headEnd/>
            <a:tailEnd/>
          </a:ln>
        </p:spPr>
        <p:txBody>
          <a:bodyPr>
            <a:spAutoFit/>
          </a:bodyPr>
          <a:lstStyle/>
          <a:p>
            <a:pPr algn="ctr">
              <a:spcBef>
                <a:spcPct val="50000"/>
              </a:spcBef>
              <a:defRPr/>
            </a:pPr>
            <a:r>
              <a:rPr lang="es-ES" sz="3600" b="1" dirty="0">
                <a:effectLst>
                  <a:outerShdw blurRad="38100" dist="38100" dir="2700000" algn="tl">
                    <a:srgbClr val="000000">
                      <a:alpha val="43137"/>
                    </a:srgbClr>
                  </a:outerShdw>
                </a:effectLst>
                <a:latin typeface="Arial" charset="0"/>
                <a:cs typeface="Arial" charset="0"/>
              </a:rPr>
              <a:t>EL OBJETIVO DE LA INVESTIGACIÓN</a:t>
            </a:r>
          </a:p>
        </p:txBody>
      </p:sp>
      <p:sp>
        <p:nvSpPr>
          <p:cNvPr id="28675" name="Text Box 6"/>
          <p:cNvSpPr txBox="1">
            <a:spLocks noChangeArrowheads="1"/>
          </p:cNvSpPr>
          <p:nvPr/>
        </p:nvSpPr>
        <p:spPr bwMode="auto">
          <a:xfrm>
            <a:off x="1919288" y="2781300"/>
            <a:ext cx="8424862" cy="3570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_tradnl" sz="2800" dirty="0"/>
              <a:t>Es la aspiración, el propósito, el resultado a alcanzar, el</a:t>
            </a:r>
            <a:r>
              <a:rPr lang="es-ES_tradnl" sz="2800" i="1" dirty="0"/>
              <a:t> para qué</a:t>
            </a:r>
            <a:r>
              <a:rPr lang="es-ES_tradnl" sz="2800" dirty="0"/>
              <a:t> se desarrolla la investigación, que presupone el objeto transformado, la situación propia del problema superado, como resultado del conocimiento del objeto de estudio que se investiga en el Proceso de la Investigación Científica</a:t>
            </a:r>
          </a:p>
          <a:p>
            <a:pPr algn="just" eaLnBrk="1" hangingPunct="1">
              <a:spcBef>
                <a:spcPct val="50000"/>
              </a:spcBef>
            </a:pPr>
            <a:endParaRPr lang="es-ES_tradnl" sz="2800" dirty="0"/>
          </a:p>
          <a:p>
            <a:pPr algn="r" eaLnBrk="1" hangingPunct="1"/>
            <a:r>
              <a:rPr lang="es-ES_tradnl" b="1" dirty="0"/>
              <a:t>Álvarez de Zayas y  Sierra Lombardía, s/a</a:t>
            </a:r>
            <a:r>
              <a:rPr lang="es-ES" dirty="0"/>
              <a:t> </a:t>
            </a:r>
          </a:p>
        </p:txBody>
      </p:sp>
    </p:spTree>
    <p:extLst>
      <p:ext uri="{BB962C8B-B14F-4D97-AF65-F5344CB8AC3E}">
        <p14:creationId xmlns:p14="http://schemas.microsoft.com/office/powerpoint/2010/main" val="269627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ipe(down)">
                                      <p:cBhvr>
                                        <p:cTn id="7" dur="500"/>
                                        <p:tgtEl>
                                          <p:spTgt spid="122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675"/>
                                        </p:tgtEl>
                                        <p:attrNameLst>
                                          <p:attrName>style.visibility</p:attrName>
                                        </p:attrNameLst>
                                      </p:cBhvr>
                                      <p:to>
                                        <p:strVal val="visible"/>
                                      </p:to>
                                    </p:set>
                                    <p:animEffect transition="in" filter="wipe(down)">
                                      <p:cBhvr>
                                        <p:cTn id="12"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2867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5"/>
          <p:cNvSpPr txBox="1">
            <a:spLocks noChangeArrowheads="1"/>
          </p:cNvSpPr>
          <p:nvPr/>
        </p:nvSpPr>
        <p:spPr bwMode="auto">
          <a:xfrm>
            <a:off x="2063750" y="928688"/>
            <a:ext cx="7246938" cy="646112"/>
          </a:xfrm>
          <a:prstGeom prst="rect">
            <a:avLst/>
          </a:prstGeom>
          <a:noFill/>
          <a:ln w="9525">
            <a:solidFill>
              <a:schemeClr val="tx1"/>
            </a:solidFill>
            <a:miter lim="800000"/>
            <a:headEnd/>
            <a:tailEnd/>
          </a:ln>
        </p:spPr>
        <p:txBody>
          <a:bodyPr>
            <a:spAutoFit/>
          </a:bodyPr>
          <a:lstStyle/>
          <a:p>
            <a:pPr algn="ctr">
              <a:spcBef>
                <a:spcPct val="50000"/>
              </a:spcBef>
              <a:defRPr/>
            </a:pPr>
            <a:r>
              <a:rPr lang="es-ES" sz="3600" b="1" dirty="0">
                <a:effectLst>
                  <a:outerShdw blurRad="38100" dist="38100" dir="2700000" algn="tl">
                    <a:srgbClr val="000000">
                      <a:alpha val="43137"/>
                    </a:srgbClr>
                  </a:outerShdw>
                </a:effectLst>
                <a:latin typeface="Arial" charset="0"/>
                <a:cs typeface="Arial" charset="0"/>
              </a:rPr>
              <a:t>El objetivo de investigación</a:t>
            </a:r>
          </a:p>
        </p:txBody>
      </p:sp>
      <p:sp>
        <p:nvSpPr>
          <p:cNvPr id="29699" name="Text Box 6"/>
          <p:cNvSpPr txBox="1">
            <a:spLocks noChangeArrowheads="1"/>
          </p:cNvSpPr>
          <p:nvPr/>
        </p:nvSpPr>
        <p:spPr bwMode="auto">
          <a:xfrm>
            <a:off x="2024064" y="4365626"/>
            <a:ext cx="2071687"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ES" sz="2800" dirty="0"/>
              <a:t>Cualidades </a:t>
            </a:r>
          </a:p>
        </p:txBody>
      </p:sp>
      <p:sp>
        <p:nvSpPr>
          <p:cNvPr id="29700" name="AutoShape 7"/>
          <p:cNvSpPr>
            <a:spLocks noChangeArrowheads="1"/>
          </p:cNvSpPr>
          <p:nvPr/>
        </p:nvSpPr>
        <p:spPr bwMode="auto">
          <a:xfrm>
            <a:off x="4511675" y="3500439"/>
            <a:ext cx="5329238" cy="2232025"/>
          </a:xfrm>
          <a:prstGeom prst="leftArrowCallout">
            <a:avLst>
              <a:gd name="adj1" fmla="val 5333"/>
              <a:gd name="adj2" fmla="val 11139"/>
              <a:gd name="adj3" fmla="val 4255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sz="2800" b="1"/>
              <a:t> </a:t>
            </a:r>
          </a:p>
          <a:p>
            <a:pPr algn="just" eaLnBrk="1" hangingPunct="1"/>
            <a:r>
              <a:rPr lang="es-ES" sz="2800" b="1"/>
              <a:t>. </a:t>
            </a:r>
            <a:r>
              <a:rPr lang="es-ES_tradnl" sz="2800"/>
              <a:t>Orientador</a:t>
            </a:r>
          </a:p>
          <a:p>
            <a:pPr algn="just" eaLnBrk="1" hangingPunct="1"/>
            <a:r>
              <a:rPr lang="es-ES_tradnl" sz="2800"/>
              <a:t>. Claro y preciso </a:t>
            </a:r>
          </a:p>
          <a:p>
            <a:pPr algn="just" eaLnBrk="1" hangingPunct="1"/>
            <a:r>
              <a:rPr lang="es-ES_tradnl" sz="2800"/>
              <a:t>. Resultado concreto </a:t>
            </a:r>
          </a:p>
          <a:p>
            <a:pPr algn="just" eaLnBrk="1" hangingPunct="1"/>
            <a:r>
              <a:rPr lang="es-ES_tradnl" sz="2800"/>
              <a:t>. Limitado</a:t>
            </a:r>
          </a:p>
          <a:p>
            <a:pPr algn="just" eaLnBrk="1" hangingPunct="1"/>
            <a:r>
              <a:rPr lang="es-ES_tradnl" sz="2800"/>
              <a:t>. Evaluable </a:t>
            </a:r>
            <a:r>
              <a:rPr lang="es-ES" sz="2800"/>
              <a:t> </a:t>
            </a:r>
          </a:p>
          <a:p>
            <a:pPr algn="just" eaLnBrk="1" hangingPunct="1"/>
            <a:endParaRPr lang="es-ES" sz="2800"/>
          </a:p>
        </p:txBody>
      </p:sp>
      <p:sp>
        <p:nvSpPr>
          <p:cNvPr id="29701" name="AutoShape 8"/>
          <p:cNvSpPr>
            <a:spLocks noChangeArrowheads="1"/>
          </p:cNvSpPr>
          <p:nvPr/>
        </p:nvSpPr>
        <p:spPr bwMode="auto">
          <a:xfrm>
            <a:off x="3143251" y="2000250"/>
            <a:ext cx="288925" cy="1512888"/>
          </a:xfrm>
          <a:prstGeom prst="downArrow">
            <a:avLst>
              <a:gd name="adj1" fmla="val 50000"/>
              <a:gd name="adj2" fmla="val 13090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p>
        </p:txBody>
      </p:sp>
    </p:spTree>
    <p:extLst>
      <p:ext uri="{BB962C8B-B14F-4D97-AF65-F5344CB8AC3E}">
        <p14:creationId xmlns:p14="http://schemas.microsoft.com/office/powerpoint/2010/main" val="402522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wipe(down)">
                                      <p:cBhvr>
                                        <p:cTn id="7" dur="5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9701"/>
                                        </p:tgtEl>
                                        <p:attrNameLst>
                                          <p:attrName>style.visibility</p:attrName>
                                        </p:attrNameLst>
                                      </p:cBhvr>
                                      <p:to>
                                        <p:strVal val="visible"/>
                                      </p:to>
                                    </p:set>
                                    <p:animEffect transition="in" filter="wipe(down)">
                                      <p:cBhvr>
                                        <p:cTn id="12" dur="500"/>
                                        <p:tgtEl>
                                          <p:spTgt spid="2970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9699"/>
                                        </p:tgtEl>
                                        <p:attrNameLst>
                                          <p:attrName>style.visibility</p:attrName>
                                        </p:attrNameLst>
                                      </p:cBhvr>
                                      <p:to>
                                        <p:strVal val="visible"/>
                                      </p:to>
                                    </p:set>
                                    <p:animEffect transition="in" filter="wipe(down)">
                                      <p:cBhvr>
                                        <p:cTn id="17" dur="500"/>
                                        <p:tgtEl>
                                          <p:spTgt spid="2969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9700"/>
                                        </p:tgtEl>
                                        <p:attrNameLst>
                                          <p:attrName>style.visibility</p:attrName>
                                        </p:attrNameLst>
                                      </p:cBhvr>
                                      <p:to>
                                        <p:strVal val="visible"/>
                                      </p:to>
                                    </p:set>
                                    <p:animEffect transition="in" filter="wipe(down)">
                                      <p:cBhvr>
                                        <p:cTn id="22" dur="5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P spid="29699" grpId="0" animBg="1"/>
      <p:bldP spid="29700" grpId="0" animBg="1"/>
      <p:bldP spid="2970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1738314" y="857251"/>
            <a:ext cx="8715375" cy="646113"/>
          </a:xfrm>
          <a:prstGeom prst="rect">
            <a:avLst/>
          </a:prstGeom>
          <a:noFill/>
          <a:ln w="9525">
            <a:solidFill>
              <a:schemeClr val="tx1"/>
            </a:solidFill>
            <a:miter lim="800000"/>
            <a:headEnd/>
            <a:tailEnd/>
          </a:ln>
        </p:spPr>
        <p:txBody>
          <a:bodyPr>
            <a:spAutoFit/>
          </a:bodyPr>
          <a:lstStyle/>
          <a:p>
            <a:pPr algn="ctr">
              <a:spcBef>
                <a:spcPct val="50000"/>
              </a:spcBef>
              <a:defRPr/>
            </a:pPr>
            <a:r>
              <a:rPr lang="es-ES" sz="3600" b="1" dirty="0">
                <a:effectLst>
                  <a:outerShdw blurRad="38100" dist="38100" dir="2700000" algn="tl">
                    <a:srgbClr val="000000">
                      <a:alpha val="43137"/>
                    </a:srgbClr>
                  </a:outerShdw>
                </a:effectLst>
                <a:latin typeface="Arial" charset="0"/>
                <a:cs typeface="Arial" charset="0"/>
              </a:rPr>
              <a:t>EL OBJETIVO DE  LA INVESTIGACIÓN</a:t>
            </a:r>
          </a:p>
        </p:txBody>
      </p:sp>
      <p:sp>
        <p:nvSpPr>
          <p:cNvPr id="30723" name="Text Box 7"/>
          <p:cNvSpPr txBox="1">
            <a:spLocks noChangeArrowheads="1"/>
          </p:cNvSpPr>
          <p:nvPr/>
        </p:nvSpPr>
        <p:spPr bwMode="auto">
          <a:xfrm>
            <a:off x="1847850" y="3141664"/>
            <a:ext cx="8496300" cy="24717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s-ES" sz="2800" b="1" dirty="0"/>
              <a:t>Ejemplo: </a:t>
            </a:r>
          </a:p>
          <a:p>
            <a:pPr algn="just" eaLnBrk="1" hangingPunct="1"/>
            <a:r>
              <a:rPr lang="es-ES" sz="2800" dirty="0" smtClean="0"/>
              <a:t>Proponer </a:t>
            </a:r>
            <a:r>
              <a:rPr lang="es-ES" sz="2800" dirty="0"/>
              <a:t>un sistema de acciones, </a:t>
            </a:r>
            <a:r>
              <a:rPr lang="es-ES" sz="2800" dirty="0" smtClean="0"/>
              <a:t>desde el PEA de la Biología sustentado </a:t>
            </a:r>
            <a:r>
              <a:rPr lang="es-ES" sz="2800" dirty="0"/>
              <a:t>en un modelo pedagógico contextualizado, para  incrementar la educación ambiental de los estudiantes de Secundaria Básica</a:t>
            </a:r>
          </a:p>
          <a:p>
            <a:pPr algn="r" eaLnBrk="1" hangingPunct="1"/>
            <a:endParaRPr lang="es-ES" sz="1600" dirty="0"/>
          </a:p>
        </p:txBody>
      </p:sp>
    </p:spTree>
    <p:extLst>
      <p:ext uri="{BB962C8B-B14F-4D97-AF65-F5344CB8AC3E}">
        <p14:creationId xmlns:p14="http://schemas.microsoft.com/office/powerpoint/2010/main" val="253992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arn(inVertical)">
                                      <p:cBhvr>
                                        <p:cTn id="7" dur="500"/>
                                        <p:tgtEl>
                                          <p:spTgt spid="1433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723"/>
                                        </p:tgtEl>
                                        <p:attrNameLst>
                                          <p:attrName>style.visibility</p:attrName>
                                        </p:attrNameLst>
                                      </p:cBhvr>
                                      <p:to>
                                        <p:strVal val="visible"/>
                                      </p:to>
                                    </p:set>
                                    <p:animEffect transition="in" filter="barn(inVertical)">
                                      <p:cBhvr>
                                        <p:cTn id="12"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3072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descr="Cuadrícula grande"/>
          <p:cNvSpPr>
            <a:spLocks noGrp="1" noChangeArrowheads="1"/>
          </p:cNvSpPr>
          <p:nvPr>
            <p:ph type="body" idx="1"/>
          </p:nvPr>
        </p:nvSpPr>
        <p:spPr>
          <a:xfrm>
            <a:off x="1981200" y="2338389"/>
            <a:ext cx="8229600" cy="1666875"/>
          </a:xfrm>
          <a:pattFill prst="lgGrid">
            <a:fgClr>
              <a:srgbClr val="B5FFFF">
                <a:alpha val="10196"/>
              </a:srgbClr>
            </a:fgClr>
            <a:bgClr>
              <a:schemeClr val="bg1">
                <a:alpha val="10196"/>
              </a:schemeClr>
            </a:bgClr>
          </a:pattFill>
          <a:ln>
            <a:solidFill>
              <a:schemeClr val="tx1"/>
            </a:solidFill>
            <a:miter lim="800000"/>
            <a:headEnd/>
            <a:tailEnd/>
          </a:ln>
        </p:spPr>
        <p:txBody>
          <a:bodyPr/>
          <a:lstStyle/>
          <a:p>
            <a:pPr algn="just">
              <a:buFont typeface="Wingdings" panose="05000000000000000000" pitchFamily="2" charset="2"/>
              <a:buNone/>
            </a:pPr>
            <a:r>
              <a:rPr lang="es-ES_tradnl" dirty="0" smtClean="0"/>
              <a:t>   Es la parte del objeto de investigación en que se concentrará el trabajo de investigación en las condiciones fijadas</a:t>
            </a:r>
            <a:endParaRPr lang="es-ES" b="1" dirty="0" smtClean="0"/>
          </a:p>
        </p:txBody>
      </p:sp>
      <p:sp>
        <p:nvSpPr>
          <p:cNvPr id="30722" name="Rectangle 2"/>
          <p:cNvSpPr>
            <a:spLocks noGrp="1" noChangeArrowheads="1"/>
          </p:cNvSpPr>
          <p:nvPr>
            <p:ph type="title"/>
          </p:nvPr>
        </p:nvSpPr>
        <p:spPr>
          <a:ln>
            <a:solidFill>
              <a:schemeClr val="tx1"/>
            </a:solidFill>
          </a:ln>
        </p:spPr>
        <p:txBody>
          <a:bodyPr/>
          <a:lstStyle/>
          <a:p>
            <a:pPr>
              <a:defRPr/>
            </a:pPr>
            <a:r>
              <a:rPr lang="es-ES" sz="3600" b="1" dirty="0">
                <a:effectLst>
                  <a:outerShdw blurRad="38100" dist="38100" dir="2700000" algn="tl">
                    <a:srgbClr val="000000">
                      <a:alpha val="43137"/>
                    </a:srgbClr>
                  </a:outerShdw>
                </a:effectLst>
              </a:rPr>
              <a:t>CAMPO DE ACCIÓN</a:t>
            </a:r>
          </a:p>
        </p:txBody>
      </p:sp>
      <p:sp>
        <p:nvSpPr>
          <p:cNvPr id="10" name="Oval 5"/>
          <p:cNvSpPr>
            <a:spLocks noChangeArrowheads="1"/>
          </p:cNvSpPr>
          <p:nvPr/>
        </p:nvSpPr>
        <p:spPr bwMode="auto">
          <a:xfrm>
            <a:off x="2381251" y="5000625"/>
            <a:ext cx="3000375" cy="1428750"/>
          </a:xfrm>
          <a:prstGeom prst="ellipse">
            <a:avLst/>
          </a:prstGeom>
          <a:solidFill>
            <a:schemeClr val="tx2">
              <a:lumMod val="40000"/>
              <a:lumOff val="60000"/>
            </a:schemeClr>
          </a:solidFill>
          <a:ln w="38100">
            <a:solidFill>
              <a:schemeClr val="bg2"/>
            </a:solidFill>
            <a:round/>
            <a:headEnd/>
            <a:tailEnd/>
          </a:ln>
          <a:effectLst/>
        </p:spPr>
        <p:txBody>
          <a:bodyPr wrap="none" anchor="ctr"/>
          <a:lstStyle/>
          <a:p>
            <a:pPr algn="ctr" eaLnBrk="0" hangingPunct="0">
              <a:defRPr/>
            </a:pPr>
            <a:r>
              <a:rPr lang="es-ES_tradnl" sz="2800" b="1" dirty="0">
                <a:latin typeface="Arial Narrow" pitchFamily="34" charset="0"/>
                <a:cs typeface="Arial" charset="0"/>
              </a:rPr>
              <a:t>PROBLEMA</a:t>
            </a:r>
          </a:p>
        </p:txBody>
      </p:sp>
      <p:sp>
        <p:nvSpPr>
          <p:cNvPr id="11" name="Oval 6"/>
          <p:cNvSpPr>
            <a:spLocks noChangeArrowheads="1"/>
          </p:cNvSpPr>
          <p:nvPr/>
        </p:nvSpPr>
        <p:spPr bwMode="auto">
          <a:xfrm>
            <a:off x="6310314" y="5143501"/>
            <a:ext cx="2554287" cy="1000125"/>
          </a:xfrm>
          <a:prstGeom prst="ellipse">
            <a:avLst/>
          </a:prstGeom>
          <a:solidFill>
            <a:schemeClr val="tx2">
              <a:lumMod val="40000"/>
              <a:lumOff val="60000"/>
            </a:schemeClr>
          </a:solidFill>
          <a:ln w="38100">
            <a:solidFill>
              <a:schemeClr val="bg2"/>
            </a:solidFill>
            <a:round/>
            <a:headEnd/>
            <a:tailEnd/>
          </a:ln>
          <a:effectLst/>
        </p:spPr>
        <p:txBody>
          <a:bodyPr wrap="none" anchor="ctr"/>
          <a:lstStyle/>
          <a:p>
            <a:pPr algn="ctr" eaLnBrk="0" hangingPunct="0">
              <a:defRPr/>
            </a:pPr>
            <a:endParaRPr lang="es-ES_tradnl" sz="2800" b="1" dirty="0">
              <a:latin typeface="Times New Roman" pitchFamily="18" charset="0"/>
              <a:cs typeface="Arial" charset="0"/>
            </a:endParaRPr>
          </a:p>
        </p:txBody>
      </p:sp>
      <p:sp>
        <p:nvSpPr>
          <p:cNvPr id="12" name="Oval 7"/>
          <p:cNvSpPr>
            <a:spLocks noChangeArrowheads="1"/>
          </p:cNvSpPr>
          <p:nvPr/>
        </p:nvSpPr>
        <p:spPr bwMode="auto">
          <a:xfrm>
            <a:off x="8382001" y="5214939"/>
            <a:ext cx="1185863" cy="642937"/>
          </a:xfrm>
          <a:prstGeom prst="ellipse">
            <a:avLst/>
          </a:prstGeom>
          <a:solidFill>
            <a:srgbClr val="66CCFF"/>
          </a:solidFill>
          <a:ln w="38100">
            <a:solidFill>
              <a:schemeClr val="bg2"/>
            </a:solidFill>
            <a:round/>
            <a:headEnd/>
            <a:tailEnd/>
          </a:ln>
          <a:effectLst/>
        </p:spPr>
        <p:txBody>
          <a:bodyPr wrap="none" anchor="ctr"/>
          <a:lstStyle/>
          <a:p>
            <a:pPr algn="ctr" eaLnBrk="0" hangingPunct="0">
              <a:defRPr/>
            </a:pPr>
            <a:r>
              <a:rPr lang="es-ES_tradnl" sz="2000" b="1" dirty="0">
                <a:effectLst>
                  <a:outerShdw blurRad="38100" dist="38100" dir="2700000" algn="tl">
                    <a:srgbClr val="000000"/>
                  </a:outerShdw>
                </a:effectLst>
                <a:latin typeface="Arial Narrow" pitchFamily="34" charset="0"/>
                <a:cs typeface="Arial" charset="0"/>
              </a:rPr>
              <a:t>CAMPO</a:t>
            </a:r>
          </a:p>
        </p:txBody>
      </p:sp>
      <p:sp>
        <p:nvSpPr>
          <p:cNvPr id="13" name="Rectangle 8"/>
          <p:cNvSpPr>
            <a:spLocks noChangeArrowheads="1"/>
          </p:cNvSpPr>
          <p:nvPr/>
        </p:nvSpPr>
        <p:spPr bwMode="auto">
          <a:xfrm>
            <a:off x="6881814" y="5429251"/>
            <a:ext cx="1220787" cy="461963"/>
          </a:xfrm>
          <a:prstGeom prst="rect">
            <a:avLst/>
          </a:prstGeom>
          <a:noFill/>
          <a:ln w="9525">
            <a:noFill/>
            <a:miter lim="800000"/>
            <a:headEnd/>
            <a:tailEnd/>
          </a:ln>
        </p:spPr>
        <p:txBody>
          <a:bodyPr wrap="none">
            <a:spAutoFit/>
          </a:bodyPr>
          <a:lstStyle/>
          <a:p>
            <a:pPr eaLnBrk="0" hangingPunct="0">
              <a:defRPr/>
            </a:pPr>
            <a:r>
              <a:rPr lang="es-ES_tradnl" sz="2400" b="1" dirty="0">
                <a:effectLst>
                  <a:outerShdw blurRad="38100" dist="38100" dir="2700000" algn="tl">
                    <a:srgbClr val="000000">
                      <a:alpha val="43137"/>
                    </a:srgbClr>
                  </a:outerShdw>
                </a:effectLst>
                <a:latin typeface="Arial Narrow" pitchFamily="34" charset="0"/>
                <a:cs typeface="Arial" charset="0"/>
              </a:rPr>
              <a:t>OBJETO</a:t>
            </a:r>
          </a:p>
        </p:txBody>
      </p:sp>
      <p:sp>
        <p:nvSpPr>
          <p:cNvPr id="14" name="13 Flecha derecha"/>
          <p:cNvSpPr/>
          <p:nvPr/>
        </p:nvSpPr>
        <p:spPr>
          <a:xfrm>
            <a:off x="5453064" y="5715000"/>
            <a:ext cx="714375"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extLst>
      <p:ext uri="{BB962C8B-B14F-4D97-AF65-F5344CB8AC3E}">
        <p14:creationId xmlns:p14="http://schemas.microsoft.com/office/powerpoint/2010/main" val="2062549155"/>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500"/>
                                        <p:tgtEl>
                                          <p:spTgt spid="30722"/>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30723">
                                            <p:bg/>
                                          </p:spTgt>
                                        </p:tgtEl>
                                        <p:attrNameLst>
                                          <p:attrName>style.visibility</p:attrName>
                                        </p:attrNameLst>
                                      </p:cBhvr>
                                      <p:to>
                                        <p:strVal val="visible"/>
                                      </p:to>
                                    </p:set>
                                    <p:animEffect transition="in" filter="barn(inHorizontal)">
                                      <p:cBhvr>
                                        <p:cTn id="10" dur="500"/>
                                        <p:tgtEl>
                                          <p:spTgt spid="30723">
                                            <p:bg/>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6" fill="hold" grpId="0" nodeType="clickEffect">
                                  <p:stCondLst>
                                    <p:cond delay="0"/>
                                  </p:stCondLst>
                                  <p:childTnLst>
                                    <p:set>
                                      <p:cBhvr>
                                        <p:cTn id="14" dur="1" fill="hold">
                                          <p:stCondLst>
                                            <p:cond delay="0"/>
                                          </p:stCondLst>
                                        </p:cTn>
                                        <p:tgtEl>
                                          <p:spTgt spid="30723">
                                            <p:txEl>
                                              <p:pRg st="0" end="0"/>
                                            </p:txEl>
                                          </p:spTgt>
                                        </p:tgtEl>
                                        <p:attrNameLst>
                                          <p:attrName>style.visibility</p:attrName>
                                        </p:attrNameLst>
                                      </p:cBhvr>
                                      <p:to>
                                        <p:strVal val="visible"/>
                                      </p:to>
                                    </p:set>
                                    <p:animEffect transition="in" filter="barn(inHorizontal)">
                                      <p:cBhvr>
                                        <p:cTn id="15" dur="500"/>
                                        <p:tgtEl>
                                          <p:spTgt spid="3072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nimBg="1"/>
      <p:bldP spid="30722" grpId="0" animBg="1"/>
      <p:bldP spid="10" grpId="0" animBg="1"/>
      <p:bldP spid="11" grpId="0" animBg="1"/>
      <p:bldP spid="12" grpId="0" animBg="1"/>
      <p:bldP spid="13" grpId="0"/>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descr="Cuadrícula grande"/>
          <p:cNvSpPr>
            <a:spLocks noGrp="1" noChangeArrowheads="1"/>
          </p:cNvSpPr>
          <p:nvPr>
            <p:ph type="body" idx="1"/>
          </p:nvPr>
        </p:nvSpPr>
        <p:spPr>
          <a:xfrm>
            <a:off x="0" y="1325564"/>
            <a:ext cx="12191999" cy="5532436"/>
          </a:xfrm>
          <a:pattFill prst="lgGrid">
            <a:fgClr>
              <a:srgbClr val="B5FFFF">
                <a:alpha val="10196"/>
              </a:srgbClr>
            </a:fgClr>
            <a:bgClr>
              <a:schemeClr val="bg1">
                <a:alpha val="10196"/>
              </a:schemeClr>
            </a:bgClr>
          </a:pattFill>
          <a:ln>
            <a:solidFill>
              <a:schemeClr val="tx1"/>
            </a:solidFill>
            <a:miter lim="800000"/>
            <a:headEnd/>
            <a:tailEnd/>
          </a:ln>
        </p:spPr>
        <p:txBody>
          <a:bodyPr>
            <a:noAutofit/>
          </a:bodyPr>
          <a:lstStyle/>
          <a:p>
            <a:pPr marL="0" indent="0" algn="just">
              <a:buNone/>
            </a:pPr>
            <a:r>
              <a:rPr lang="es-ES" sz="4000" dirty="0" err="1" smtClean="0">
                <a:latin typeface="Arial" panose="020B0604020202020204" pitchFamily="34" charset="0"/>
                <a:cs typeface="Arial" panose="020B0604020202020204" pitchFamily="34" charset="0"/>
              </a:rPr>
              <a:t>Ej</a:t>
            </a:r>
            <a:r>
              <a:rPr lang="es-ES" sz="4000" dirty="0" smtClean="0">
                <a:latin typeface="Arial" panose="020B0604020202020204" pitchFamily="34" charset="0"/>
                <a:cs typeface="Arial" panose="020B0604020202020204" pitchFamily="34" charset="0"/>
              </a:rPr>
              <a:t> 1. Objeto: </a:t>
            </a:r>
            <a:r>
              <a:rPr lang="es-ES" sz="4000" dirty="0">
                <a:latin typeface="Arial" panose="020B0604020202020204" pitchFamily="34" charset="0"/>
                <a:cs typeface="Arial" panose="020B0604020202020204" pitchFamily="34" charset="0"/>
              </a:rPr>
              <a:t>el proceso de enseñanza-aprendizaje de la asignatura Biología…</a:t>
            </a:r>
          </a:p>
          <a:p>
            <a:pPr algn="just"/>
            <a:r>
              <a:rPr lang="es-ES_tradnl" sz="4000" dirty="0" smtClean="0"/>
              <a:t>Campo: Los métodos problémicos en la asignatura biología</a:t>
            </a:r>
            <a:endParaRPr lang="es-ES_tradnl" sz="4000" dirty="0"/>
          </a:p>
          <a:p>
            <a:pPr marL="0" indent="0" algn="just">
              <a:buNone/>
            </a:pPr>
            <a:r>
              <a:rPr lang="es-ES" sz="4000" dirty="0" err="1" smtClean="0">
                <a:latin typeface="Arial" panose="020B0604020202020204" pitchFamily="34" charset="0"/>
                <a:cs typeface="Arial" panose="020B0604020202020204" pitchFamily="34" charset="0"/>
              </a:rPr>
              <a:t>Ej</a:t>
            </a:r>
            <a:r>
              <a:rPr lang="es-ES" sz="4000" dirty="0" smtClean="0">
                <a:latin typeface="Arial" panose="020B0604020202020204" pitchFamily="34" charset="0"/>
                <a:cs typeface="Arial" panose="020B0604020202020204" pitchFamily="34" charset="0"/>
              </a:rPr>
              <a:t> 2. Objeto: </a:t>
            </a:r>
            <a:r>
              <a:rPr lang="es-ES" sz="4000" dirty="0">
                <a:latin typeface="Arial" panose="020B0604020202020204" pitchFamily="34" charset="0"/>
                <a:cs typeface="Arial" panose="020B0604020202020204" pitchFamily="34" charset="0"/>
              </a:rPr>
              <a:t>el </a:t>
            </a:r>
            <a:r>
              <a:rPr lang="es-ES" sz="4000" dirty="0" smtClean="0">
                <a:latin typeface="Arial" panose="020B0604020202020204" pitchFamily="34" charset="0"/>
                <a:cs typeface="Arial" panose="020B0604020202020204" pitchFamily="34" charset="0"/>
              </a:rPr>
              <a:t>proceso </a:t>
            </a:r>
            <a:r>
              <a:rPr lang="es-ES" sz="4000" dirty="0">
                <a:latin typeface="Arial" panose="020B0604020202020204" pitchFamily="34" charset="0"/>
                <a:cs typeface="Arial" panose="020B0604020202020204" pitchFamily="34" charset="0"/>
              </a:rPr>
              <a:t>de formación de valores en adolescentes de secundaria básica…</a:t>
            </a:r>
          </a:p>
          <a:p>
            <a:pPr algn="just"/>
            <a:r>
              <a:rPr lang="es-ES_tradnl" sz="4000" dirty="0" smtClean="0"/>
              <a:t>Campo. La </a:t>
            </a:r>
            <a:r>
              <a:rPr lang="es-ES_tradnl" sz="4000" dirty="0"/>
              <a:t>formación de la identidad local en los alumnos </a:t>
            </a:r>
            <a:r>
              <a:rPr lang="es-ES_tradnl" sz="4000" dirty="0" smtClean="0"/>
              <a:t>de 7mo grado…</a:t>
            </a:r>
            <a:endParaRPr lang="es-ES_tradnl" sz="4000" dirty="0"/>
          </a:p>
          <a:p>
            <a:pPr algn="just">
              <a:buFont typeface="Arial" panose="020B0604020202020204" pitchFamily="34" charset="0"/>
              <a:buNone/>
            </a:pPr>
            <a:r>
              <a:rPr lang="es-ES_tradnl" sz="4000" dirty="0" smtClean="0"/>
              <a:t> </a:t>
            </a:r>
            <a:endParaRPr lang="es-ES" sz="4000" b="1" dirty="0"/>
          </a:p>
        </p:txBody>
      </p:sp>
      <p:sp>
        <p:nvSpPr>
          <p:cNvPr id="30722" name="Rectangle 2"/>
          <p:cNvSpPr>
            <a:spLocks noGrp="1" noChangeArrowheads="1"/>
          </p:cNvSpPr>
          <p:nvPr>
            <p:ph type="title"/>
          </p:nvPr>
        </p:nvSpPr>
        <p:spPr>
          <a:xfrm>
            <a:off x="1309687" y="0"/>
            <a:ext cx="10515600" cy="1325563"/>
          </a:xfrm>
          <a:ln>
            <a:solidFill>
              <a:schemeClr val="tx1"/>
            </a:solidFill>
          </a:ln>
        </p:spPr>
        <p:txBody>
          <a:bodyPr/>
          <a:lstStyle/>
          <a:p>
            <a:pPr>
              <a:defRPr/>
            </a:pPr>
            <a:r>
              <a:rPr lang="es-ES" sz="3600" b="1" dirty="0">
                <a:effectLst>
                  <a:outerShdw blurRad="38100" dist="38100" dir="2700000" algn="tl">
                    <a:srgbClr val="000000">
                      <a:alpha val="43137"/>
                    </a:srgbClr>
                  </a:outerShdw>
                </a:effectLst>
                <a:latin typeface="Arial" pitchFamily="34" charset="0"/>
                <a:cs typeface="Arial" pitchFamily="34" charset="0"/>
              </a:rPr>
              <a:t>EJEMPLOS DE CAMPO DE ACCIÓN</a:t>
            </a:r>
          </a:p>
        </p:txBody>
      </p:sp>
    </p:spTree>
    <p:extLst>
      <p:ext uri="{BB962C8B-B14F-4D97-AF65-F5344CB8AC3E}">
        <p14:creationId xmlns:p14="http://schemas.microsoft.com/office/powerpoint/2010/main" val="36085317"/>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500"/>
                                        <p:tgtEl>
                                          <p:spTgt spid="30722"/>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30723">
                                            <p:bg/>
                                          </p:spTgt>
                                        </p:tgtEl>
                                        <p:attrNameLst>
                                          <p:attrName>style.visibility</p:attrName>
                                        </p:attrNameLst>
                                      </p:cBhvr>
                                      <p:to>
                                        <p:strVal val="visible"/>
                                      </p:to>
                                    </p:set>
                                    <p:animEffect transition="in" filter="barn(inHorizontal)">
                                      <p:cBhvr>
                                        <p:cTn id="10" dur="500"/>
                                        <p:tgtEl>
                                          <p:spTgt spid="30723">
                                            <p:bg/>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grpId="0" nodeType="clickEffect">
                                  <p:stCondLst>
                                    <p:cond delay="0"/>
                                  </p:stCondLst>
                                  <p:childTnLst>
                                    <p:set>
                                      <p:cBhvr>
                                        <p:cTn id="14" dur="1" fill="hold">
                                          <p:stCondLst>
                                            <p:cond delay="0"/>
                                          </p:stCondLst>
                                        </p:cTn>
                                        <p:tgtEl>
                                          <p:spTgt spid="30723">
                                            <p:txEl>
                                              <p:pRg st="0" end="0"/>
                                            </p:txEl>
                                          </p:spTgt>
                                        </p:tgtEl>
                                        <p:attrNameLst>
                                          <p:attrName>style.visibility</p:attrName>
                                        </p:attrNameLst>
                                      </p:cBhvr>
                                      <p:to>
                                        <p:strVal val="visible"/>
                                      </p:to>
                                    </p:set>
                                    <p:animEffect transition="in" filter="barn(inHorizontal)">
                                      <p:cBhvr>
                                        <p:cTn id="15" dur="500"/>
                                        <p:tgtEl>
                                          <p:spTgt spid="3072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30723">
                                            <p:txEl>
                                              <p:pRg st="1" end="1"/>
                                            </p:txEl>
                                          </p:spTgt>
                                        </p:tgtEl>
                                        <p:attrNameLst>
                                          <p:attrName>style.visibility</p:attrName>
                                        </p:attrNameLst>
                                      </p:cBhvr>
                                      <p:to>
                                        <p:strVal val="visible"/>
                                      </p:to>
                                    </p:set>
                                    <p:animEffect transition="in" filter="barn(inHorizontal)">
                                      <p:cBhvr>
                                        <p:cTn id="20" dur="500"/>
                                        <p:tgtEl>
                                          <p:spTgt spid="3072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Effect transition="in" filter="barn(inHorizontal)">
                                      <p:cBhvr>
                                        <p:cTn id="25" dur="500"/>
                                        <p:tgtEl>
                                          <p:spTgt spid="3072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30723">
                                            <p:txEl>
                                              <p:pRg st="3" end="3"/>
                                            </p:txEl>
                                          </p:spTgt>
                                        </p:tgtEl>
                                        <p:attrNameLst>
                                          <p:attrName>style.visibility</p:attrName>
                                        </p:attrNameLst>
                                      </p:cBhvr>
                                      <p:to>
                                        <p:strVal val="visible"/>
                                      </p:to>
                                    </p:set>
                                    <p:animEffect transition="in" filter="barn(inHorizontal)">
                                      <p:cBhvr>
                                        <p:cTn id="30" dur="500"/>
                                        <p:tgtEl>
                                          <p:spTgt spid="3072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30723">
                                            <p:txEl>
                                              <p:pRg st="4" end="4"/>
                                            </p:txEl>
                                          </p:spTgt>
                                        </p:tgtEl>
                                        <p:attrNameLst>
                                          <p:attrName>style.visibility</p:attrName>
                                        </p:attrNameLst>
                                      </p:cBhvr>
                                      <p:to>
                                        <p:strVal val="visible"/>
                                      </p:to>
                                    </p:set>
                                    <p:animEffect transition="in" filter="barn(inHorizontal)">
                                      <p:cBhvr>
                                        <p:cTn id="35"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nimBg="1"/>
      <p:bldP spid="3072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Text Box 5" descr="Cuadrícula grande"/>
          <p:cNvSpPr txBox="1">
            <a:spLocks noChangeArrowheads="1"/>
          </p:cNvSpPr>
          <p:nvPr/>
        </p:nvSpPr>
        <p:spPr bwMode="auto">
          <a:xfrm>
            <a:off x="1443038" y="2174875"/>
            <a:ext cx="8867775" cy="1384995"/>
          </a:xfrm>
          <a:prstGeom prst="rect">
            <a:avLst/>
          </a:prstGeom>
          <a:pattFill prst="lgGrid">
            <a:fgClr>
              <a:srgbClr val="B5FFFF">
                <a:alpha val="10196"/>
              </a:srgbClr>
            </a:fgClr>
            <a:bgClr>
              <a:schemeClr val="bg1">
                <a:alpha val="10196"/>
              </a:schemeClr>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ES_tradnl" sz="2800" dirty="0"/>
              <a:t>El problema, es la situación inicial del objeto;  el objetivo, la situación ideal que se prevé;  y el campo la parte del objeto que se va modificando en el proceso. </a:t>
            </a:r>
          </a:p>
        </p:txBody>
      </p:sp>
      <p:sp>
        <p:nvSpPr>
          <p:cNvPr id="37892" name="Rectangle 4"/>
          <p:cNvSpPr>
            <a:spLocks noGrp="1" noChangeArrowheads="1"/>
          </p:cNvSpPr>
          <p:nvPr>
            <p:ph type="title"/>
          </p:nvPr>
        </p:nvSpPr>
        <p:spPr>
          <a:xfrm>
            <a:off x="1981200" y="381000"/>
            <a:ext cx="8229600" cy="1119188"/>
          </a:xfrm>
        </p:spPr>
        <p:txBody>
          <a:bodyPr/>
          <a:lstStyle/>
          <a:p>
            <a:pPr>
              <a:defRPr/>
            </a:pPr>
            <a:r>
              <a:rPr lang="es-ES" sz="3600" b="1" dirty="0">
                <a:effectLst>
                  <a:outerShdw blurRad="38100" dist="38100" dir="2700000" algn="tl">
                    <a:srgbClr val="000000">
                      <a:alpha val="43137"/>
                    </a:srgbClr>
                  </a:outerShdw>
                </a:effectLst>
                <a:latin typeface="Arial" pitchFamily="34" charset="0"/>
                <a:cs typeface="Arial" pitchFamily="34" charset="0"/>
              </a:rPr>
              <a:t>RELACIÓN PROBLEMA-OBJETO-OBJETIVO-CAMPO</a:t>
            </a:r>
          </a:p>
        </p:txBody>
      </p:sp>
    </p:spTree>
    <p:extLst>
      <p:ext uri="{BB962C8B-B14F-4D97-AF65-F5344CB8AC3E}">
        <p14:creationId xmlns:p14="http://schemas.microsoft.com/office/powerpoint/2010/main" val="1829175394"/>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fade">
                                      <p:cBhvr>
                                        <p:cTn id="7" dur="500"/>
                                        <p:tgtEl>
                                          <p:spTgt spid="3789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7893"/>
                                        </p:tgtEl>
                                        <p:attrNameLst>
                                          <p:attrName>style.visibility</p:attrName>
                                        </p:attrNameLst>
                                      </p:cBhvr>
                                      <p:to>
                                        <p:strVal val="visible"/>
                                      </p:to>
                                    </p:set>
                                    <p:animEffect transition="in" filter="strips(downLeft)">
                                      <p:cBhvr>
                                        <p:cTn id="10"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animBg="1"/>
      <p:bldP spid="3789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14414" y="614363"/>
            <a:ext cx="10072686" cy="1077218"/>
          </a:xfrm>
          <a:prstGeom prst="rect">
            <a:avLst/>
          </a:prstGeom>
          <a:noFill/>
        </p:spPr>
        <p:txBody>
          <a:bodyPr wrap="square" rtlCol="0">
            <a:spAutoFit/>
          </a:bodyPr>
          <a:lstStyle/>
          <a:p>
            <a:r>
              <a:rPr lang="es-ES" sz="3200" b="1" dirty="0" smtClean="0"/>
              <a:t>Presupuestos </a:t>
            </a:r>
            <a:r>
              <a:rPr lang="es-ES" sz="3200" b="1" dirty="0"/>
              <a:t>gnoseológicos del materialismo-dialéctico e </a:t>
            </a:r>
            <a:r>
              <a:rPr lang="es-ES" sz="3200" b="1" dirty="0" smtClean="0"/>
              <a:t>histórico en el contexto de la investigación educativa</a:t>
            </a:r>
            <a:endParaRPr lang="es-ES" sz="3200" b="1" dirty="0"/>
          </a:p>
        </p:txBody>
      </p:sp>
      <p:sp>
        <p:nvSpPr>
          <p:cNvPr id="3" name="CuadroTexto 2"/>
          <p:cNvSpPr txBox="1"/>
          <p:nvPr/>
        </p:nvSpPr>
        <p:spPr>
          <a:xfrm>
            <a:off x="242888" y="1691582"/>
            <a:ext cx="11530012" cy="5509200"/>
          </a:xfrm>
          <a:prstGeom prst="rect">
            <a:avLst/>
          </a:prstGeom>
          <a:noFill/>
        </p:spPr>
        <p:txBody>
          <a:bodyPr wrap="square" rtlCol="0">
            <a:spAutoFit/>
          </a:bodyPr>
          <a:lstStyle/>
          <a:p>
            <a:pPr marL="457200" indent="-457200" algn="just">
              <a:buFont typeface="Arial" panose="020B0604020202020204" pitchFamily="34" charset="0"/>
              <a:buChar char="•"/>
            </a:pPr>
            <a:r>
              <a:rPr lang="es-ES" sz="3600" dirty="0" smtClean="0"/>
              <a:t>Reconocer </a:t>
            </a:r>
            <a:r>
              <a:rPr lang="es-ES" sz="3600" dirty="0"/>
              <a:t>el carácter de ciencia de la </a:t>
            </a:r>
            <a:r>
              <a:rPr lang="es-ES" sz="3600" dirty="0" smtClean="0"/>
              <a:t>Pedagogía.</a:t>
            </a:r>
          </a:p>
          <a:p>
            <a:pPr marL="457200" indent="-457200" algn="just">
              <a:buFont typeface="Arial" panose="020B0604020202020204" pitchFamily="34" charset="0"/>
              <a:buChar char="•"/>
            </a:pPr>
            <a:r>
              <a:rPr lang="es-ES" sz="3600" dirty="0" smtClean="0"/>
              <a:t>Confianza en </a:t>
            </a:r>
            <a:r>
              <a:rPr lang="es-ES" sz="3600" dirty="0"/>
              <a:t>la investigación científica, como vía para enriquecer la ciencia </a:t>
            </a:r>
            <a:r>
              <a:rPr lang="es-ES" sz="3600" dirty="0" smtClean="0"/>
              <a:t>pedagógica.</a:t>
            </a:r>
          </a:p>
          <a:p>
            <a:pPr marL="457200" indent="-457200" algn="just">
              <a:buFont typeface="Arial" panose="020B0604020202020204" pitchFamily="34" charset="0"/>
              <a:buChar char="•"/>
            </a:pPr>
            <a:r>
              <a:rPr lang="es-ES" sz="3600" dirty="0" smtClean="0"/>
              <a:t>Poseer </a:t>
            </a:r>
            <a:r>
              <a:rPr lang="es-ES" sz="3600" dirty="0"/>
              <a:t>un método general </a:t>
            </a:r>
            <a:r>
              <a:rPr lang="es-ES" sz="3600" dirty="0" smtClean="0"/>
              <a:t>—</a:t>
            </a:r>
            <a:r>
              <a:rPr lang="es-ES" sz="3600" b="1" dirty="0" smtClean="0">
                <a:solidFill>
                  <a:srgbClr val="FF0000"/>
                </a:solidFill>
              </a:rPr>
              <a:t>EL DIALÉCTICO-MATERIALISTA</a:t>
            </a:r>
            <a:r>
              <a:rPr lang="es-ES" sz="3600" dirty="0" smtClean="0"/>
              <a:t>—que </a:t>
            </a:r>
            <a:r>
              <a:rPr lang="es-ES" sz="3600" dirty="0"/>
              <a:t>permita la unidad de la investigación científica desde su concepción misma, pero no sólo en lo referido a su estructuración (diseño), sino en relación con las diferentes esferas de </a:t>
            </a:r>
            <a:r>
              <a:rPr lang="es-ES" sz="3600" dirty="0" smtClean="0"/>
              <a:t>influencia en el proceso pedagógico.</a:t>
            </a:r>
            <a:endParaRPr lang="es-ES" sz="3600" dirty="0"/>
          </a:p>
          <a:p>
            <a:pPr marL="457200" indent="-457200">
              <a:buFont typeface="Arial" panose="020B0604020202020204" pitchFamily="34" charset="0"/>
              <a:buChar char="•"/>
            </a:pPr>
            <a:endParaRPr lang="es-ES" sz="2800" dirty="0"/>
          </a:p>
        </p:txBody>
      </p:sp>
    </p:spTree>
    <p:extLst>
      <p:ext uri="{BB962C8B-B14F-4D97-AF65-F5344CB8AC3E}">
        <p14:creationId xmlns:p14="http://schemas.microsoft.com/office/powerpoint/2010/main" val="75650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987040" y="2901696"/>
            <a:ext cx="6973824" cy="584775"/>
          </a:xfrm>
          <a:prstGeom prst="rect">
            <a:avLst/>
          </a:prstGeom>
          <a:noFill/>
        </p:spPr>
        <p:txBody>
          <a:bodyPr wrap="square" rtlCol="0">
            <a:spAutoFit/>
          </a:bodyPr>
          <a:lstStyle/>
          <a:p>
            <a:r>
              <a:rPr lang="es-ES" sz="3200" b="1" dirty="0">
                <a:effectLst>
                  <a:outerShdw blurRad="38100" dist="38100" dir="2700000" algn="tl">
                    <a:srgbClr val="000000">
                      <a:alpha val="43137"/>
                    </a:srgbClr>
                  </a:outerShdw>
                </a:effectLst>
                <a:latin typeface="Verdana" pitchFamily="34" charset="0"/>
                <a:ea typeface="+mj-ea"/>
                <a:cs typeface="+mj-cs"/>
              </a:rPr>
              <a:t>Planteamiento hipotético</a:t>
            </a:r>
          </a:p>
        </p:txBody>
      </p:sp>
    </p:spTree>
    <p:extLst>
      <p:ext uri="{BB962C8B-B14F-4D97-AF65-F5344CB8AC3E}">
        <p14:creationId xmlns:p14="http://schemas.microsoft.com/office/powerpoint/2010/main" val="13556498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28544" y="890016"/>
            <a:ext cx="6973824" cy="584775"/>
          </a:xfrm>
          <a:prstGeom prst="rect">
            <a:avLst/>
          </a:prstGeom>
          <a:noFill/>
        </p:spPr>
        <p:txBody>
          <a:bodyPr wrap="square" rtlCol="0">
            <a:spAutoFit/>
          </a:bodyPr>
          <a:lstStyle/>
          <a:p>
            <a:pPr algn="ctr"/>
            <a:r>
              <a:rPr lang="es-ES" sz="3200" b="1" dirty="0" smtClean="0">
                <a:effectLst>
                  <a:outerShdw blurRad="38100" dist="38100" dir="2700000" algn="tl">
                    <a:srgbClr val="000000">
                      <a:alpha val="43137"/>
                    </a:srgbClr>
                  </a:outerShdw>
                </a:effectLst>
                <a:latin typeface="Verdana" pitchFamily="34" charset="0"/>
                <a:ea typeface="+mj-ea"/>
                <a:cs typeface="+mj-cs"/>
              </a:rPr>
              <a:t>Hipótesis</a:t>
            </a:r>
            <a:endParaRPr lang="es-ES" sz="3200" b="1" dirty="0">
              <a:effectLst>
                <a:outerShdw blurRad="38100" dist="38100" dir="2700000" algn="tl">
                  <a:srgbClr val="000000">
                    <a:alpha val="43137"/>
                  </a:srgbClr>
                </a:outerShdw>
              </a:effectLst>
              <a:latin typeface="Verdana" pitchFamily="34" charset="0"/>
              <a:ea typeface="+mj-ea"/>
              <a:cs typeface="+mj-cs"/>
            </a:endParaRPr>
          </a:p>
        </p:txBody>
      </p:sp>
      <p:sp>
        <p:nvSpPr>
          <p:cNvPr id="4" name="CuadroTexto 3"/>
          <p:cNvSpPr txBox="1"/>
          <p:nvPr/>
        </p:nvSpPr>
        <p:spPr>
          <a:xfrm>
            <a:off x="1438656" y="1877568"/>
            <a:ext cx="8607552" cy="3416320"/>
          </a:xfrm>
          <a:prstGeom prst="rect">
            <a:avLst/>
          </a:prstGeom>
          <a:noFill/>
        </p:spPr>
        <p:txBody>
          <a:bodyPr wrap="square" rtlCol="0">
            <a:spAutoFit/>
          </a:bodyPr>
          <a:lstStyle/>
          <a:p>
            <a:pPr algn="just"/>
            <a:r>
              <a:rPr lang="es-ES_tradnl" sz="3600" dirty="0" smtClean="0"/>
              <a:t>Es una conjetura anticipada que, sobre </a:t>
            </a:r>
            <a:r>
              <a:rPr lang="es-ES_tradnl" sz="3600" dirty="0"/>
              <a:t>la base </a:t>
            </a:r>
            <a:r>
              <a:rPr lang="es-ES_tradnl" sz="3600" dirty="0" smtClean="0"/>
              <a:t>de la </a:t>
            </a:r>
            <a:r>
              <a:rPr lang="es-ES_tradnl" sz="3600" b="1" dirty="0" smtClean="0">
                <a:solidFill>
                  <a:srgbClr val="FF0000"/>
                </a:solidFill>
              </a:rPr>
              <a:t>profundización </a:t>
            </a:r>
            <a:r>
              <a:rPr lang="es-ES_tradnl" sz="3600" b="1" dirty="0">
                <a:solidFill>
                  <a:srgbClr val="FF0000"/>
                </a:solidFill>
              </a:rPr>
              <a:t>teórica </a:t>
            </a:r>
            <a:r>
              <a:rPr lang="es-ES_tradnl" sz="3600" dirty="0"/>
              <a:t>se logra</a:t>
            </a:r>
            <a:r>
              <a:rPr lang="es-ES_tradnl" sz="3600" dirty="0" smtClean="0"/>
              <a:t> </a:t>
            </a:r>
            <a:r>
              <a:rPr lang="es-ES_tradnl" sz="3600" dirty="0"/>
              <a:t>una descripción, una relación, o un modelo que permite explicar la situación del objeto de un modo que tiene coherencia para el sujeto que realiza la investigación. </a:t>
            </a:r>
            <a:endParaRPr lang="es-ES" sz="3600" dirty="0"/>
          </a:p>
        </p:txBody>
      </p:sp>
    </p:spTree>
    <p:extLst>
      <p:ext uri="{BB962C8B-B14F-4D97-AF65-F5344CB8AC3E}">
        <p14:creationId xmlns:p14="http://schemas.microsoft.com/office/powerpoint/2010/main" val="6226270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06368" y="499872"/>
            <a:ext cx="4084320" cy="584775"/>
          </a:xfrm>
          <a:prstGeom prst="rect">
            <a:avLst/>
          </a:prstGeom>
          <a:noFill/>
        </p:spPr>
        <p:txBody>
          <a:bodyPr wrap="square" rtlCol="0">
            <a:spAutoFit/>
          </a:bodyPr>
          <a:lstStyle/>
          <a:p>
            <a:r>
              <a:rPr lang="es-ES" sz="3200" b="1" dirty="0">
                <a:effectLst>
                  <a:outerShdw blurRad="38100" dist="38100" dir="2700000" algn="tl">
                    <a:srgbClr val="000000">
                      <a:alpha val="43137"/>
                    </a:srgbClr>
                  </a:outerShdw>
                </a:effectLst>
                <a:latin typeface="Verdana" pitchFamily="34" charset="0"/>
                <a:ea typeface="+mj-ea"/>
                <a:cs typeface="+mj-cs"/>
              </a:rPr>
              <a:t>Ideas a defender</a:t>
            </a:r>
          </a:p>
        </p:txBody>
      </p:sp>
      <p:sp>
        <p:nvSpPr>
          <p:cNvPr id="3" name="CuadroTexto 2"/>
          <p:cNvSpPr txBox="1"/>
          <p:nvPr/>
        </p:nvSpPr>
        <p:spPr>
          <a:xfrm>
            <a:off x="1304544" y="2206752"/>
            <a:ext cx="8668512" cy="2308324"/>
          </a:xfrm>
          <a:prstGeom prst="rect">
            <a:avLst/>
          </a:prstGeom>
          <a:noFill/>
        </p:spPr>
        <p:txBody>
          <a:bodyPr wrap="square" rtlCol="0">
            <a:spAutoFit/>
          </a:bodyPr>
          <a:lstStyle/>
          <a:p>
            <a:pPr algn="just"/>
            <a:r>
              <a:rPr lang="es-ES_tradnl" sz="3600" dirty="0" smtClean="0"/>
              <a:t>Son postulados </a:t>
            </a:r>
            <a:r>
              <a:rPr lang="es-ES_tradnl" sz="3600" dirty="0"/>
              <a:t>cuya validez deberá ser demostrada durante el proceso investigativo, mediante una </a:t>
            </a:r>
            <a:r>
              <a:rPr lang="es-ES_tradnl" sz="3600" b="1" dirty="0">
                <a:solidFill>
                  <a:srgbClr val="FF0000"/>
                </a:solidFill>
              </a:rPr>
              <a:t>fundamentación que desde el punto de vista teórico </a:t>
            </a:r>
            <a:r>
              <a:rPr lang="es-ES_tradnl" sz="3600" dirty="0"/>
              <a:t>no permita la duda. </a:t>
            </a:r>
            <a:endParaRPr lang="es-ES" sz="3600" dirty="0"/>
          </a:p>
        </p:txBody>
      </p:sp>
    </p:spTree>
    <p:extLst>
      <p:ext uri="{BB962C8B-B14F-4D97-AF65-F5344CB8AC3E}">
        <p14:creationId xmlns:p14="http://schemas.microsoft.com/office/powerpoint/2010/main" val="14186404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728472" y="548005"/>
            <a:ext cx="10515600" cy="84188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b="1" dirty="0" smtClean="0"/>
              <a:t>Preguntas científicas</a:t>
            </a:r>
            <a:endParaRPr lang="es-ES" b="1" dirty="0"/>
          </a:p>
        </p:txBody>
      </p:sp>
      <p:sp>
        <p:nvSpPr>
          <p:cNvPr id="3" name="CuadroTexto 2"/>
          <p:cNvSpPr txBox="1"/>
          <p:nvPr/>
        </p:nvSpPr>
        <p:spPr>
          <a:xfrm>
            <a:off x="1072896" y="1597152"/>
            <a:ext cx="8668512" cy="3416320"/>
          </a:xfrm>
          <a:prstGeom prst="rect">
            <a:avLst/>
          </a:prstGeom>
          <a:noFill/>
        </p:spPr>
        <p:txBody>
          <a:bodyPr wrap="square" rtlCol="0">
            <a:spAutoFit/>
          </a:bodyPr>
          <a:lstStyle/>
          <a:p>
            <a:pPr algn="just"/>
            <a:r>
              <a:rPr lang="es-ES_tradnl" sz="3600" dirty="0" smtClean="0"/>
              <a:t>Son interrogantes que se realiza el investigador, sobre la base de la </a:t>
            </a:r>
            <a:r>
              <a:rPr lang="es-ES_tradnl" sz="3600" b="1" dirty="0" smtClean="0">
                <a:solidFill>
                  <a:srgbClr val="FF0000"/>
                </a:solidFill>
              </a:rPr>
              <a:t>información teórica que posee</a:t>
            </a:r>
            <a:r>
              <a:rPr lang="es-ES_tradnl" sz="3600" dirty="0" smtClean="0"/>
              <a:t>, que le permiten guiar sus acciones en el camino hacia la solución del problema científico. </a:t>
            </a:r>
            <a:endParaRPr lang="es-ES" sz="3600" dirty="0"/>
          </a:p>
          <a:p>
            <a:pPr algn="just"/>
            <a:endParaRPr lang="es-ES" sz="3600" dirty="0"/>
          </a:p>
        </p:txBody>
      </p:sp>
    </p:spTree>
    <p:extLst>
      <p:ext uri="{BB962C8B-B14F-4D97-AF65-F5344CB8AC3E}">
        <p14:creationId xmlns:p14="http://schemas.microsoft.com/office/powerpoint/2010/main" val="9631145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2495550" y="692150"/>
            <a:ext cx="7272338" cy="579438"/>
          </a:xfrm>
          <a:prstGeom prst="rect">
            <a:avLst/>
          </a:prstGeom>
          <a:noFill/>
          <a:ln w="9525">
            <a:noFill/>
            <a:miter lim="800000"/>
            <a:headEnd/>
            <a:tailEnd/>
          </a:ln>
          <a:effectLst/>
        </p:spPr>
        <p:txBody>
          <a:bodyPr>
            <a:spAutoFit/>
          </a:bodyPr>
          <a:lstStyle/>
          <a:p>
            <a:pPr algn="ctr">
              <a:spcBef>
                <a:spcPct val="50000"/>
              </a:spcBef>
              <a:defRPr/>
            </a:pPr>
            <a:r>
              <a:rPr lang="es-ES_tradnl" sz="3200" b="1">
                <a:solidFill>
                  <a:srgbClr val="FF0000"/>
                </a:solidFill>
                <a:effectLst>
                  <a:outerShdw blurRad="38100" dist="38100" dir="2700000" algn="tl">
                    <a:srgbClr val="C0C0C0"/>
                  </a:outerShdw>
                </a:effectLst>
                <a:latin typeface="Verdana" pitchFamily="34" charset="0"/>
              </a:rPr>
              <a:t>PREGUNTAS CIENTÍFICAS</a:t>
            </a:r>
          </a:p>
        </p:txBody>
      </p:sp>
      <p:sp>
        <p:nvSpPr>
          <p:cNvPr id="19459" name="Text Box 5"/>
          <p:cNvSpPr txBox="1">
            <a:spLocks noChangeArrowheads="1"/>
          </p:cNvSpPr>
          <p:nvPr/>
        </p:nvSpPr>
        <p:spPr bwMode="auto">
          <a:xfrm>
            <a:off x="1992314" y="1341438"/>
            <a:ext cx="8497887" cy="457200"/>
          </a:xfrm>
          <a:prstGeom prst="rect">
            <a:avLst/>
          </a:prstGeom>
          <a:noFill/>
          <a:ln w="9525">
            <a:noFill/>
            <a:miter lim="800000"/>
            <a:headEnd/>
            <a:tailEnd/>
          </a:ln>
        </p:spPr>
        <p:txBody>
          <a:bodyPr>
            <a:spAutoFit/>
          </a:bodyPr>
          <a:lstStyle/>
          <a:p>
            <a:pPr>
              <a:spcBef>
                <a:spcPct val="50000"/>
              </a:spcBef>
            </a:pPr>
            <a:r>
              <a:rPr lang="es-ES_tradnl" sz="2400" b="1">
                <a:latin typeface="Verdana" pitchFamily="34" charset="0"/>
              </a:rPr>
              <a:t>Posible contenido de las preguntas científicas:</a:t>
            </a:r>
          </a:p>
        </p:txBody>
      </p:sp>
      <p:sp>
        <p:nvSpPr>
          <p:cNvPr id="25606" name="Text Box 6"/>
          <p:cNvSpPr txBox="1">
            <a:spLocks noChangeArrowheads="1"/>
          </p:cNvSpPr>
          <p:nvPr/>
        </p:nvSpPr>
        <p:spPr bwMode="auto">
          <a:xfrm>
            <a:off x="1633728" y="2060448"/>
            <a:ext cx="9022080" cy="4154984"/>
          </a:xfrm>
          <a:prstGeom prst="rect">
            <a:avLst/>
          </a:prstGeom>
          <a:noFill/>
          <a:ln w="9525">
            <a:noFill/>
            <a:miter lim="800000"/>
            <a:headEnd/>
            <a:tailEnd/>
          </a:ln>
        </p:spPr>
        <p:txBody>
          <a:bodyPr wrap="square">
            <a:spAutoFit/>
          </a:bodyPr>
          <a:lstStyle/>
          <a:p>
            <a:pPr marL="342900" indent="-342900">
              <a:spcBef>
                <a:spcPct val="50000"/>
              </a:spcBef>
              <a:buFontTx/>
              <a:buAutoNum type="arabicPeriod"/>
            </a:pPr>
            <a:r>
              <a:rPr lang="es-ES_tradnl" sz="2400" dirty="0">
                <a:solidFill>
                  <a:srgbClr val="0000FF"/>
                </a:solidFill>
                <a:latin typeface="Verdana" pitchFamily="34" charset="0"/>
              </a:rPr>
              <a:t>Antecedentes históricos</a:t>
            </a:r>
            <a:r>
              <a:rPr lang="es-ES_tradnl" sz="2400" dirty="0">
                <a:latin typeface="Verdana" pitchFamily="34" charset="0"/>
              </a:rPr>
              <a:t> del problema que se investiga y las </a:t>
            </a:r>
            <a:r>
              <a:rPr lang="es-ES_tradnl" sz="2400" dirty="0">
                <a:solidFill>
                  <a:srgbClr val="0000FF"/>
                </a:solidFill>
                <a:latin typeface="Verdana" pitchFamily="34" charset="0"/>
              </a:rPr>
              <a:t>tendencias actuales</a:t>
            </a:r>
            <a:r>
              <a:rPr lang="es-ES_tradnl" sz="2400" dirty="0">
                <a:latin typeface="Verdana" pitchFamily="34" charset="0"/>
              </a:rPr>
              <a:t> a nivel internacional.</a:t>
            </a:r>
          </a:p>
          <a:p>
            <a:pPr marL="342900" indent="-342900">
              <a:spcBef>
                <a:spcPct val="50000"/>
              </a:spcBef>
              <a:buFontTx/>
              <a:buAutoNum type="arabicPeriod"/>
            </a:pPr>
            <a:r>
              <a:rPr lang="es-ES_tradnl" sz="2400" dirty="0">
                <a:solidFill>
                  <a:srgbClr val="0000FF"/>
                </a:solidFill>
                <a:latin typeface="Verdana" pitchFamily="34" charset="0"/>
              </a:rPr>
              <a:t>Estudio de las teorías</a:t>
            </a:r>
            <a:r>
              <a:rPr lang="es-ES_tradnl" sz="2400" dirty="0">
                <a:latin typeface="Verdana" pitchFamily="34" charset="0"/>
              </a:rPr>
              <a:t> que fundamentan el nuevo resultado científico.</a:t>
            </a:r>
          </a:p>
          <a:p>
            <a:pPr marL="342900" indent="-342900">
              <a:spcBef>
                <a:spcPct val="50000"/>
              </a:spcBef>
              <a:buFontTx/>
              <a:buAutoNum type="arabicPeriod"/>
            </a:pPr>
            <a:r>
              <a:rPr lang="es-ES_tradnl" sz="2400" dirty="0">
                <a:solidFill>
                  <a:srgbClr val="0000FF"/>
                </a:solidFill>
                <a:latin typeface="Verdana" pitchFamily="34" charset="0"/>
              </a:rPr>
              <a:t>Diagnóstico y caracterización</a:t>
            </a:r>
            <a:r>
              <a:rPr lang="es-ES_tradnl" sz="2400" dirty="0">
                <a:latin typeface="Verdana" pitchFamily="34" charset="0"/>
              </a:rPr>
              <a:t> del estado actual del objeto de investigación.</a:t>
            </a:r>
          </a:p>
          <a:p>
            <a:pPr marL="342900" indent="-342900">
              <a:spcBef>
                <a:spcPct val="50000"/>
              </a:spcBef>
              <a:buFontTx/>
              <a:buAutoNum type="arabicPeriod"/>
            </a:pPr>
            <a:r>
              <a:rPr lang="es-ES_tradnl" sz="2400" dirty="0">
                <a:latin typeface="Verdana" pitchFamily="34" charset="0"/>
              </a:rPr>
              <a:t>La </a:t>
            </a:r>
            <a:r>
              <a:rPr lang="es-ES_tradnl" sz="2400" dirty="0">
                <a:solidFill>
                  <a:srgbClr val="0000FF"/>
                </a:solidFill>
                <a:latin typeface="Verdana" pitchFamily="34" charset="0"/>
              </a:rPr>
              <a:t>configuración </a:t>
            </a:r>
            <a:r>
              <a:rPr lang="es-ES_tradnl" sz="2400" dirty="0">
                <a:latin typeface="Verdana" pitchFamily="34" charset="0"/>
              </a:rPr>
              <a:t>del nuevo resultado científico que se propone.</a:t>
            </a:r>
          </a:p>
          <a:p>
            <a:pPr marL="342900" indent="-342900">
              <a:spcBef>
                <a:spcPct val="50000"/>
              </a:spcBef>
              <a:buFontTx/>
              <a:buAutoNum type="arabicPeriod"/>
            </a:pPr>
            <a:r>
              <a:rPr lang="es-ES_tradnl" sz="2400" dirty="0">
                <a:latin typeface="Verdana" pitchFamily="34" charset="0"/>
              </a:rPr>
              <a:t>La </a:t>
            </a:r>
            <a:r>
              <a:rPr lang="es-ES_tradnl" sz="2400" dirty="0">
                <a:solidFill>
                  <a:srgbClr val="0000FF"/>
                </a:solidFill>
                <a:latin typeface="Verdana" pitchFamily="34" charset="0"/>
              </a:rPr>
              <a:t>evaluación </a:t>
            </a:r>
            <a:r>
              <a:rPr lang="es-ES_tradnl" sz="2400" dirty="0">
                <a:latin typeface="Verdana" pitchFamily="34" charset="0"/>
              </a:rPr>
              <a:t>de los resultados científicos.</a:t>
            </a:r>
          </a:p>
        </p:txBody>
      </p:sp>
    </p:spTree>
    <p:extLst>
      <p:ext uri="{BB962C8B-B14F-4D97-AF65-F5344CB8AC3E}">
        <p14:creationId xmlns:p14="http://schemas.microsoft.com/office/powerpoint/2010/main" val="6899000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5606">
                                            <p:txEl>
                                              <p:pRg st="0" end="0"/>
                                            </p:txEl>
                                          </p:spTgt>
                                        </p:tgtEl>
                                        <p:attrNameLst>
                                          <p:attrName>style.visibility</p:attrName>
                                        </p:attrNameLst>
                                      </p:cBhvr>
                                      <p:to>
                                        <p:strVal val="visible"/>
                                      </p:to>
                                    </p:set>
                                    <p:animEffect transition="in" filter="wedge">
                                      <p:cBhvr>
                                        <p:cTn id="7" dur="2000"/>
                                        <p:tgtEl>
                                          <p:spTgt spid="25606">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25606">
                                            <p:txEl>
                                              <p:pRg st="1" end="1"/>
                                            </p:txEl>
                                          </p:spTgt>
                                        </p:tgtEl>
                                        <p:attrNameLst>
                                          <p:attrName>style.visibility</p:attrName>
                                        </p:attrNameLst>
                                      </p:cBhvr>
                                      <p:to>
                                        <p:strVal val="visible"/>
                                      </p:to>
                                    </p:set>
                                    <p:animEffect transition="in" filter="wedge">
                                      <p:cBhvr>
                                        <p:cTn id="10" dur="2000"/>
                                        <p:tgtEl>
                                          <p:spTgt spid="25606">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25606">
                                            <p:txEl>
                                              <p:pRg st="2" end="2"/>
                                            </p:txEl>
                                          </p:spTgt>
                                        </p:tgtEl>
                                        <p:attrNameLst>
                                          <p:attrName>style.visibility</p:attrName>
                                        </p:attrNameLst>
                                      </p:cBhvr>
                                      <p:to>
                                        <p:strVal val="visible"/>
                                      </p:to>
                                    </p:set>
                                    <p:animEffect transition="in" filter="wedge">
                                      <p:cBhvr>
                                        <p:cTn id="13" dur="2000"/>
                                        <p:tgtEl>
                                          <p:spTgt spid="25606">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25606">
                                            <p:txEl>
                                              <p:pRg st="3" end="3"/>
                                            </p:txEl>
                                          </p:spTgt>
                                        </p:tgtEl>
                                        <p:attrNameLst>
                                          <p:attrName>style.visibility</p:attrName>
                                        </p:attrNameLst>
                                      </p:cBhvr>
                                      <p:to>
                                        <p:strVal val="visible"/>
                                      </p:to>
                                    </p:set>
                                    <p:animEffect transition="in" filter="wedge">
                                      <p:cBhvr>
                                        <p:cTn id="16" dur="2000"/>
                                        <p:tgtEl>
                                          <p:spTgt spid="25606">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25606">
                                            <p:txEl>
                                              <p:pRg st="4" end="4"/>
                                            </p:txEl>
                                          </p:spTgt>
                                        </p:tgtEl>
                                        <p:attrNameLst>
                                          <p:attrName>style.visibility</p:attrName>
                                        </p:attrNameLst>
                                      </p:cBhvr>
                                      <p:to>
                                        <p:strVal val="visible"/>
                                      </p:to>
                                    </p:set>
                                    <p:animEffect transition="in" filter="wedge">
                                      <p:cBhvr>
                                        <p:cTn id="19" dur="2000"/>
                                        <p:tgtEl>
                                          <p:spTgt spid="256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43584" y="1304544"/>
            <a:ext cx="9765792" cy="3046988"/>
          </a:xfrm>
          <a:prstGeom prst="rect">
            <a:avLst/>
          </a:prstGeom>
        </p:spPr>
        <p:txBody>
          <a:bodyPr wrap="square">
            <a:spAutoFit/>
          </a:bodyPr>
          <a:lstStyle/>
          <a:p>
            <a:pPr algn="just">
              <a:spcAft>
                <a:spcPts val="0"/>
              </a:spcAft>
              <a:tabLst>
                <a:tab pos="182880" algn="l"/>
                <a:tab pos="640080" algn="l"/>
                <a:tab pos="1097280" algn="l"/>
                <a:tab pos="1554480" algn="l"/>
                <a:tab pos="2011680" algn="l"/>
                <a:tab pos="2468880" algn="l"/>
                <a:tab pos="2926080" algn="l"/>
                <a:tab pos="3383280" algn="l"/>
                <a:tab pos="3840480" algn="l"/>
                <a:tab pos="4297680" algn="l"/>
              </a:tabLst>
            </a:pPr>
            <a:r>
              <a:rPr lang="es-ES_tradnl" sz="3200" dirty="0">
                <a:latin typeface="Times New Roman" panose="02020603050405020304" pitchFamily="18" charset="0"/>
                <a:ea typeface="Times New Roman" panose="02020603050405020304" pitchFamily="18" charset="0"/>
              </a:rPr>
              <a:t>El carácter anticipativo, especulativo o predictivo de cualquie­ra de estas variantes </a:t>
            </a:r>
            <a:r>
              <a:rPr lang="es-ES_tradnl" sz="3200" dirty="0" smtClean="0">
                <a:latin typeface="Times New Roman" panose="02020603050405020304" pitchFamily="18" charset="0"/>
                <a:ea typeface="Times New Roman" panose="02020603050405020304" pitchFamily="18" charset="0"/>
              </a:rPr>
              <a:t>exige </a:t>
            </a:r>
            <a:r>
              <a:rPr lang="es-ES_tradnl" sz="3200" dirty="0">
                <a:latin typeface="Times New Roman" panose="02020603050405020304" pitchFamily="18" charset="0"/>
                <a:ea typeface="Times New Roman" panose="02020603050405020304" pitchFamily="18" charset="0"/>
              </a:rPr>
              <a:t>que el investigador, apoyado en el acervo cultural que le antecedió, dado por la </a:t>
            </a:r>
            <a:r>
              <a:rPr lang="es-ES_tradnl" sz="3200" b="1" dirty="0">
                <a:solidFill>
                  <a:srgbClr val="FF0000"/>
                </a:solidFill>
                <a:latin typeface="Times New Roman" panose="02020603050405020304" pitchFamily="18" charset="0"/>
                <a:ea typeface="Times New Roman" panose="02020603050405020304" pitchFamily="18" charset="0"/>
              </a:rPr>
              <a:t>teoría elaborada anteriormente </a:t>
            </a:r>
            <a:r>
              <a:rPr lang="es-ES_tradnl" sz="3200" dirty="0">
                <a:latin typeface="Times New Roman" panose="02020603050405020304" pitchFamily="18" charset="0"/>
                <a:ea typeface="Times New Roman" panose="02020603050405020304" pitchFamily="18" charset="0"/>
              </a:rPr>
              <a:t>y relacionada con su problema, </a:t>
            </a:r>
            <a:r>
              <a:rPr lang="es-ES_tradnl" sz="3200" dirty="0" err="1">
                <a:latin typeface="Times New Roman" panose="02020603050405020304" pitchFamily="18" charset="0"/>
                <a:ea typeface="Times New Roman" panose="02020603050405020304" pitchFamily="18" charset="0"/>
              </a:rPr>
              <a:t>avisore</a:t>
            </a:r>
            <a:r>
              <a:rPr lang="es-ES_tradnl" sz="3200" dirty="0">
                <a:latin typeface="Times New Roman" panose="02020603050405020304" pitchFamily="18" charset="0"/>
                <a:ea typeface="Times New Roman" panose="02020603050405020304" pitchFamily="18" charset="0"/>
              </a:rPr>
              <a:t> el comportamiento del objeto cuando las condiciones en que se daba sean modificadas.</a:t>
            </a:r>
            <a:endParaRPr lang="es-E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91910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s-ES" sz="3200" b="1" dirty="0" smtClean="0">
                <a:latin typeface="+mn-lt"/>
                <a:ea typeface="+mn-ea"/>
                <a:cs typeface="+mn-cs"/>
              </a:rPr>
              <a:t>Tareas de la investigación</a:t>
            </a:r>
            <a:endParaRPr lang="es-ES" sz="3200" b="1" dirty="0">
              <a:latin typeface="+mn-lt"/>
              <a:ea typeface="+mn-ea"/>
              <a:cs typeface="+mn-cs"/>
            </a:endParaRPr>
          </a:p>
        </p:txBody>
      </p:sp>
      <p:sp>
        <p:nvSpPr>
          <p:cNvPr id="21507" name="Rectangle 3"/>
          <p:cNvSpPr>
            <a:spLocks noGrp="1" noChangeArrowheads="1"/>
          </p:cNvSpPr>
          <p:nvPr>
            <p:ph type="body" idx="1"/>
          </p:nvPr>
        </p:nvSpPr>
        <p:spPr>
          <a:xfrm>
            <a:off x="838200" y="1971674"/>
            <a:ext cx="9078912" cy="3924301"/>
          </a:xfrm>
        </p:spPr>
        <p:txBody>
          <a:bodyPr/>
          <a:lstStyle/>
          <a:p>
            <a:pPr algn="just" eaLnBrk="1" hangingPunct="1">
              <a:lnSpc>
                <a:spcPct val="90000"/>
              </a:lnSpc>
              <a:buFont typeface="Wingdings" panose="05000000000000000000" pitchFamily="2" charset="2"/>
              <a:buNone/>
            </a:pPr>
            <a:r>
              <a:rPr lang="es-ES" sz="3200" dirty="0" smtClean="0"/>
              <a:t>Son las acciones cognoscitivas que realiza el investigador en el camino de solución del problema científico para dar respuesta al planteamiento hipotético asumido. (Hipótesis, ideas a defender interrogantes).</a:t>
            </a:r>
            <a:endParaRPr lang="es-ES" sz="3200" dirty="0"/>
          </a:p>
          <a:p>
            <a:pPr algn="just" eaLnBrk="1" hangingPunct="1">
              <a:lnSpc>
                <a:spcPct val="90000"/>
              </a:lnSpc>
              <a:buFont typeface="Wingdings" panose="05000000000000000000" pitchFamily="2" charset="2"/>
              <a:buNone/>
            </a:pPr>
            <a:r>
              <a:rPr lang="es-ES" sz="3200" b="1" dirty="0"/>
              <a:t>              </a:t>
            </a:r>
          </a:p>
          <a:p>
            <a:pPr algn="r" eaLnBrk="1" hangingPunct="1">
              <a:lnSpc>
                <a:spcPct val="90000"/>
              </a:lnSpc>
              <a:buFont typeface="Wingdings" panose="05000000000000000000" pitchFamily="2" charset="2"/>
              <a:buNone/>
            </a:pPr>
            <a:r>
              <a:rPr lang="es-ES" sz="3200" b="1" dirty="0"/>
              <a:t>             </a:t>
            </a:r>
          </a:p>
        </p:txBody>
      </p:sp>
    </p:spTree>
    <p:extLst>
      <p:ext uri="{BB962C8B-B14F-4D97-AF65-F5344CB8AC3E}">
        <p14:creationId xmlns:p14="http://schemas.microsoft.com/office/powerpoint/2010/main" val="123436209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Pergamino horizontal"/>
          <p:cNvSpPr>
            <a:spLocks noGrp="1"/>
          </p:cNvSpPr>
          <p:nvPr>
            <p:ph idx="1"/>
          </p:nvPr>
        </p:nvSpPr>
        <p:spPr>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77500" lnSpcReduction="20000"/>
          </a:bodyPr>
          <a:lstStyle/>
          <a:p>
            <a:endParaRPr lang="es-ES_tradnl" b="1" dirty="0">
              <a:solidFill>
                <a:srgbClr val="002060"/>
              </a:solidFill>
            </a:endParaRPr>
          </a:p>
          <a:p>
            <a:r>
              <a:rPr lang="es-ES_tradnl" b="1" dirty="0">
                <a:solidFill>
                  <a:srgbClr val="002060"/>
                </a:solidFill>
              </a:rPr>
              <a:t>-MÉTODOS CIENTÍFICOS</a:t>
            </a:r>
          </a:p>
          <a:p>
            <a:r>
              <a:rPr lang="es-ES_tradnl" b="1" dirty="0">
                <a:solidFill>
                  <a:srgbClr val="002060"/>
                </a:solidFill>
              </a:rPr>
              <a:t>-POBLACIÓN Y MUESTRA</a:t>
            </a:r>
          </a:p>
          <a:p>
            <a:r>
              <a:rPr lang="es-ES_tradnl" b="1" dirty="0">
                <a:solidFill>
                  <a:srgbClr val="002060"/>
                </a:solidFill>
              </a:rPr>
              <a:t>-VARIABLES DE LA INVESTIGACIÓN</a:t>
            </a:r>
          </a:p>
          <a:p>
            <a:r>
              <a:rPr lang="es-ES_tradnl" b="1" dirty="0">
                <a:solidFill>
                  <a:srgbClr val="002060"/>
                </a:solidFill>
              </a:rPr>
              <a:t>-RESULTADOS ESPERADOS (CONTRIBUCIÓN A LA TEORÍA Y APORTE PRÁCTICO)</a:t>
            </a:r>
          </a:p>
          <a:p>
            <a:r>
              <a:rPr lang="es-ES_tradnl" b="1" dirty="0">
                <a:solidFill>
                  <a:srgbClr val="002060"/>
                </a:solidFill>
              </a:rPr>
              <a:t>-ESTRUCTURA DE LA TESIS</a:t>
            </a:r>
          </a:p>
          <a:p>
            <a:r>
              <a:rPr lang="es-ES_tradnl" b="1" dirty="0">
                <a:solidFill>
                  <a:srgbClr val="002060"/>
                </a:solidFill>
              </a:rPr>
              <a:t>-DISEÑO DEL DIAGNÓSTICO</a:t>
            </a:r>
          </a:p>
          <a:p>
            <a:r>
              <a:rPr lang="es-ES_tradnl" b="1" dirty="0">
                <a:solidFill>
                  <a:srgbClr val="002060"/>
                </a:solidFill>
              </a:rPr>
              <a:t>-DISEÑO DE LA VALIDACIÓN TEÓRICA Y PRÁCTICA</a:t>
            </a:r>
          </a:p>
          <a:p>
            <a:endParaRPr lang="es-ES" b="1" dirty="0">
              <a:solidFill>
                <a:srgbClr val="002060"/>
              </a:solidFill>
            </a:endParaRPr>
          </a:p>
        </p:txBody>
      </p:sp>
      <p:sp>
        <p:nvSpPr>
          <p:cNvPr id="5" name="Text Box 4"/>
          <p:cNvSpPr txBox="1">
            <a:spLocks noGrp="1" noChangeArrowheads="1"/>
          </p:cNvSpPr>
          <p:nvPr>
            <p:ph type="title"/>
          </p:nvPr>
        </p:nvSpPr>
        <p:spPr bwMode="auto">
          <a:xfrm>
            <a:off x="838200" y="787841"/>
            <a:ext cx="10515600" cy="480131"/>
          </a:xfrm>
          <a:prstGeom prst="rect">
            <a:avLst/>
          </a:prstGeom>
          <a:noFill/>
          <a:ln w="28575">
            <a:solidFill>
              <a:schemeClr val="tx1"/>
            </a:solidFill>
            <a:miter lim="800000"/>
            <a:headEnd/>
            <a:tailEnd/>
          </a:ln>
          <a:effectLst/>
        </p:spPr>
        <p:txBody>
          <a:bodyPr>
            <a:spAutoFit/>
          </a:bodyPr>
          <a:lstStyle/>
          <a:p>
            <a:pPr algn="ctr">
              <a:spcBef>
                <a:spcPct val="50000"/>
              </a:spcBef>
              <a:defRPr/>
            </a:pPr>
            <a:r>
              <a:rPr lang="es-ES" sz="2800" b="1" dirty="0" smtClean="0">
                <a:solidFill>
                  <a:srgbClr val="FF0000"/>
                </a:solidFill>
                <a:effectLst>
                  <a:outerShdw blurRad="38100" dist="38100" dir="2700000" algn="tl">
                    <a:srgbClr val="C0C0C0"/>
                  </a:outerShdw>
                </a:effectLst>
                <a:latin typeface="Tahoma" pitchFamily="34" charset="0"/>
              </a:rPr>
              <a:t>COMPONENTES </a:t>
            </a:r>
            <a:r>
              <a:rPr lang="es-ES" sz="2800" b="1" dirty="0">
                <a:solidFill>
                  <a:srgbClr val="FF0000"/>
                </a:solidFill>
                <a:effectLst>
                  <a:outerShdw blurRad="38100" dist="38100" dir="2700000" algn="tl">
                    <a:srgbClr val="C0C0C0"/>
                  </a:outerShdw>
                </a:effectLst>
                <a:latin typeface="Tahoma" pitchFamily="34" charset="0"/>
              </a:rPr>
              <a:t>DEL DISEÑO </a:t>
            </a:r>
            <a:r>
              <a:rPr lang="es-ES" sz="2800" b="1" dirty="0" smtClean="0">
                <a:solidFill>
                  <a:srgbClr val="FF0000"/>
                </a:solidFill>
                <a:effectLst>
                  <a:outerShdw blurRad="38100" dist="38100" dir="2700000" algn="tl">
                    <a:srgbClr val="C0C0C0"/>
                  </a:outerShdw>
                </a:effectLst>
                <a:latin typeface="Tahoma" pitchFamily="34" charset="0"/>
              </a:rPr>
              <a:t>METODOLÓGICO</a:t>
            </a:r>
            <a:endParaRPr lang="es-ES" sz="2800" b="1" dirty="0">
              <a:solidFill>
                <a:srgbClr val="FF0000"/>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193680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442914"/>
            <a:ext cx="12192000" cy="5786199"/>
          </a:xfrm>
          <a:prstGeom prst="rect">
            <a:avLst/>
          </a:prstGeom>
        </p:spPr>
        <p:txBody>
          <a:bodyPr wrap="square">
            <a:spAutoFit/>
          </a:bodyPr>
          <a:lstStyle/>
          <a:p>
            <a:endParaRPr lang="es-ES" dirty="0"/>
          </a:p>
          <a:p>
            <a:pPr algn="just"/>
            <a:r>
              <a:rPr lang="es-ES" sz="3200" dirty="0" smtClean="0"/>
              <a:t>“</a:t>
            </a:r>
            <a:r>
              <a:rPr lang="es-ES" sz="3200" dirty="0"/>
              <a:t>La práctica educacional constituye el máximo condicionante para el diseño metodológico (…) Esto trae a colación una especie de </a:t>
            </a:r>
            <a:r>
              <a:rPr lang="es-ES" sz="3200" dirty="0" smtClean="0"/>
              <a:t>continuo </a:t>
            </a:r>
            <a:r>
              <a:rPr lang="es-ES" sz="3200" dirty="0"/>
              <a:t>metodológico´, donde es posible ubicar las investigaciones por su alineación más a lo </a:t>
            </a:r>
            <a:r>
              <a:rPr lang="es-ES" sz="3200" b="1" dirty="0"/>
              <a:t>cualitativo o a lo cuantitativo</a:t>
            </a:r>
            <a:r>
              <a:rPr lang="es-ES" sz="3200" dirty="0"/>
              <a:t>, en dependencia de la predominancia de sus métodos (…) cada investigador [colectivo de investigadores] puede ubicarse en dicho continuo, más a la izquierda o más a la derecha (…). Una investigación puede contrastar un resultado, complementando elementos provenientes de ambas metodologías. También puede enfatizar exclusivamente una de ellas, combinarlas o integrarlas por medio de la triangulación” </a:t>
            </a:r>
            <a:endParaRPr lang="es-ES" sz="3200" dirty="0" smtClean="0"/>
          </a:p>
          <a:p>
            <a:pPr algn="r"/>
            <a:r>
              <a:rPr lang="es-ES" sz="3200" dirty="0" smtClean="0"/>
              <a:t>(</a:t>
            </a:r>
            <a:r>
              <a:rPr lang="es-ES" sz="3200" dirty="0"/>
              <a:t>Cruz-Ramírez, Escalona &amp; Téllez, </a:t>
            </a:r>
            <a:r>
              <a:rPr lang="es-ES" sz="3200" dirty="0" smtClean="0"/>
              <a:t>2014, p</a:t>
            </a:r>
            <a:r>
              <a:rPr lang="es-ES" sz="3200" dirty="0"/>
              <a:t>. 231). </a:t>
            </a:r>
          </a:p>
        </p:txBody>
      </p:sp>
    </p:spTree>
    <p:extLst>
      <p:ext uri="{BB962C8B-B14F-4D97-AF65-F5344CB8AC3E}">
        <p14:creationId xmlns:p14="http://schemas.microsoft.com/office/powerpoint/2010/main" val="33351289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quarter" idx="10"/>
          </p:nvPr>
        </p:nvSpPr>
        <p:spPr/>
        <p:txBody>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atin typeface="Verdana" panose="020B0604030504040204" pitchFamily="34" charset="0"/>
              </a:rPr>
              <a:t>www themegallery com</a:t>
            </a:r>
          </a:p>
        </p:txBody>
      </p:sp>
      <p:sp>
        <p:nvSpPr>
          <p:cNvPr id="5" name="4 Marcador de pie de página"/>
          <p:cNvSpPr>
            <a:spLocks noGrp="1"/>
          </p:cNvSpPr>
          <p:nvPr>
            <p:ph type="ftr" sz="quarter" idx="11"/>
          </p:nvPr>
        </p:nvSpPr>
        <p:spPr/>
        <p:txBody>
          <a:bodyPr/>
          <a:lstStyle/>
          <a:p>
            <a:pPr>
              <a:defRPr/>
            </a:pPr>
            <a:r>
              <a:rPr lang="en-US"/>
              <a:t>Company Name</a:t>
            </a:r>
          </a:p>
        </p:txBody>
      </p:sp>
      <p:sp>
        <p:nvSpPr>
          <p:cNvPr id="68611" name="Rectangle 3"/>
          <p:cNvSpPr>
            <a:spLocks noGrp="1" noChangeArrowheads="1"/>
          </p:cNvSpPr>
          <p:nvPr>
            <p:ph type="body" idx="1"/>
          </p:nvPr>
        </p:nvSpPr>
        <p:spPr>
          <a:xfrm>
            <a:off x="1023938" y="2024825"/>
            <a:ext cx="9582151" cy="5147501"/>
          </a:xfrm>
        </p:spPr>
        <p:txBody>
          <a:bodyPr/>
          <a:lstStyle/>
          <a:p>
            <a:pPr marL="0" indent="0" algn="just">
              <a:buNone/>
            </a:pPr>
            <a:r>
              <a:rPr lang="es-ES_tradnl" sz="3600" b="1" dirty="0">
                <a:effectLst>
                  <a:outerShdw blurRad="38100" dist="38100" dir="2700000" algn="tl">
                    <a:srgbClr val="C0C0C0"/>
                  </a:outerShdw>
                </a:effectLst>
              </a:rPr>
              <a:t>En la investigación pedagógica se distinguen dos categorías de </a:t>
            </a:r>
            <a:r>
              <a:rPr lang="es-ES_tradnl" sz="3600" b="1" dirty="0">
                <a:solidFill>
                  <a:srgbClr val="FF0000"/>
                </a:solidFill>
                <a:effectLst>
                  <a:outerShdw blurRad="38100" dist="38100" dir="2700000" algn="tl">
                    <a:srgbClr val="C0C0C0"/>
                  </a:outerShdw>
                </a:effectLst>
              </a:rPr>
              <a:t>métodos de investigación</a:t>
            </a:r>
            <a:r>
              <a:rPr lang="es-ES_tradnl" sz="3600" b="1" dirty="0">
                <a:effectLst>
                  <a:outerShdw blurRad="38100" dist="38100" dir="2700000" algn="tl">
                    <a:srgbClr val="C0C0C0"/>
                  </a:outerShdw>
                </a:effectLst>
              </a:rPr>
              <a:t>: los </a:t>
            </a:r>
            <a:r>
              <a:rPr lang="es-ES_tradnl" sz="3600" b="1" dirty="0">
                <a:solidFill>
                  <a:srgbClr val="FF0000"/>
                </a:solidFill>
                <a:effectLst>
                  <a:outerShdw blurRad="38100" dist="38100" dir="2700000" algn="tl">
                    <a:srgbClr val="C0C0C0"/>
                  </a:outerShdw>
                </a:effectLst>
              </a:rPr>
              <a:t>empíricos</a:t>
            </a:r>
            <a:r>
              <a:rPr lang="es-ES_tradnl" sz="3600" b="1" dirty="0">
                <a:effectLst>
                  <a:outerShdw blurRad="38100" dist="38100" dir="2700000" algn="tl">
                    <a:srgbClr val="C0C0C0"/>
                  </a:outerShdw>
                </a:effectLst>
              </a:rPr>
              <a:t> y los </a:t>
            </a:r>
            <a:r>
              <a:rPr lang="es-ES_tradnl" sz="3600" b="1" dirty="0">
                <a:solidFill>
                  <a:srgbClr val="FF0000"/>
                </a:solidFill>
                <a:effectLst>
                  <a:outerShdw blurRad="38100" dist="38100" dir="2700000" algn="tl">
                    <a:srgbClr val="C0C0C0"/>
                  </a:outerShdw>
                </a:effectLst>
              </a:rPr>
              <a:t>teóricos</a:t>
            </a:r>
            <a:r>
              <a:rPr lang="es-ES_tradnl" sz="3600" b="1" dirty="0">
                <a:effectLst>
                  <a:outerShdw blurRad="38100" dist="38100" dir="2700000" algn="tl">
                    <a:srgbClr val="C0C0C0"/>
                  </a:outerShdw>
                </a:effectLst>
              </a:rPr>
              <a:t>, y tanto uno como otro se apoyan en los </a:t>
            </a:r>
            <a:r>
              <a:rPr lang="es-ES_tradnl" sz="3600" b="1" dirty="0">
                <a:solidFill>
                  <a:srgbClr val="FF0000"/>
                </a:solidFill>
                <a:effectLst>
                  <a:outerShdw blurRad="38100" dist="38100" dir="2700000" algn="tl">
                    <a:srgbClr val="C0C0C0"/>
                  </a:outerShdw>
                </a:effectLst>
              </a:rPr>
              <a:t>métodos matemáticos estadísticos</a:t>
            </a:r>
            <a:endParaRPr lang="es-ES" sz="3600" b="1" dirty="0">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7414" name="Text Box 6"/>
          <p:cNvSpPr txBox="1">
            <a:spLocks noChangeArrowheads="1"/>
          </p:cNvSpPr>
          <p:nvPr/>
        </p:nvSpPr>
        <p:spPr bwMode="black">
          <a:xfrm>
            <a:off x="3084514" y="430975"/>
            <a:ext cx="7343775" cy="7016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lgn="ctr">
                <a:solidFill>
                  <a:srgbClr val="0014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s-ES_tradnl" sz="4000" b="1" dirty="0"/>
              <a:t>TIPOS DE MÉTODOS</a:t>
            </a:r>
          </a:p>
        </p:txBody>
      </p:sp>
    </p:spTree>
    <p:extLst>
      <p:ext uri="{BB962C8B-B14F-4D97-AF65-F5344CB8AC3E}">
        <p14:creationId xmlns:p14="http://schemas.microsoft.com/office/powerpoint/2010/main" val="387321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barn(inVertical)">
                                      <p:cBhvr>
                                        <p:cTn id="7" dur="500"/>
                                        <p:tgtEl>
                                          <p:spTgt spid="174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barn(inVertical)">
                                      <p:cBhvr>
                                        <p:cTn id="12" dur="500"/>
                                        <p:tgtEl>
                                          <p:spTgt spid="686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174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85851" y="200026"/>
            <a:ext cx="10072686" cy="1077218"/>
          </a:xfrm>
          <a:prstGeom prst="rect">
            <a:avLst/>
          </a:prstGeom>
          <a:noFill/>
        </p:spPr>
        <p:txBody>
          <a:bodyPr wrap="square" rtlCol="0">
            <a:spAutoFit/>
          </a:bodyPr>
          <a:lstStyle/>
          <a:p>
            <a:r>
              <a:rPr lang="es-ES" sz="3200" b="1" dirty="0" smtClean="0"/>
              <a:t>Presupuestos </a:t>
            </a:r>
            <a:r>
              <a:rPr lang="es-ES" sz="3200" b="1" dirty="0"/>
              <a:t>gnoseológicos del materialismo-dialéctico e </a:t>
            </a:r>
            <a:r>
              <a:rPr lang="es-ES" sz="3200" b="1" dirty="0" smtClean="0"/>
              <a:t>histórico en el contexto de la investigación educativa</a:t>
            </a:r>
            <a:endParaRPr lang="es-ES" sz="3200" b="1" dirty="0"/>
          </a:p>
        </p:txBody>
      </p:sp>
      <p:sp>
        <p:nvSpPr>
          <p:cNvPr id="3" name="CuadroTexto 2"/>
          <p:cNvSpPr txBox="1"/>
          <p:nvPr/>
        </p:nvSpPr>
        <p:spPr>
          <a:xfrm>
            <a:off x="0" y="1566470"/>
            <a:ext cx="12192000" cy="4401205"/>
          </a:xfrm>
          <a:prstGeom prst="rect">
            <a:avLst/>
          </a:prstGeom>
          <a:noFill/>
        </p:spPr>
        <p:txBody>
          <a:bodyPr wrap="square" rtlCol="0">
            <a:spAutoFit/>
          </a:bodyPr>
          <a:lstStyle/>
          <a:p>
            <a:pPr marL="285750" indent="-285750">
              <a:buFont typeface="Arial" panose="020B0604020202020204" pitchFamily="34" charset="0"/>
              <a:buChar char="•"/>
            </a:pPr>
            <a:r>
              <a:rPr lang="es-ES" sz="2800" dirty="0"/>
              <a:t>Concebir al método científico con dos aspectos orgánicamente vinculados. El objetivo y el subjetivo. </a:t>
            </a:r>
            <a:endParaRPr lang="es-ES" sz="2800" dirty="0" smtClean="0"/>
          </a:p>
          <a:p>
            <a:r>
              <a:rPr lang="es-ES" sz="2800" b="1" dirty="0" smtClean="0"/>
              <a:t>METODOLOGÍA</a:t>
            </a:r>
            <a:r>
              <a:rPr lang="es-ES" sz="2800" dirty="0" smtClean="0"/>
              <a:t> como la </a:t>
            </a:r>
            <a:r>
              <a:rPr lang="es-ES" sz="2800" dirty="0"/>
              <a:t>filosofía del proceso investigativo y tiene dos niveles o planos: uno general y otro especial</a:t>
            </a:r>
            <a:endParaRPr lang="es-ES" sz="2800" dirty="0" smtClean="0"/>
          </a:p>
          <a:p>
            <a:r>
              <a:rPr lang="es-ES" sz="2800" dirty="0" smtClean="0"/>
              <a:t>El </a:t>
            </a:r>
            <a:r>
              <a:rPr lang="es-ES" sz="2800" dirty="0"/>
              <a:t>general es aplicable a todos los campos del saber: el dialéctico, por ejemplo. El especial comprende los pasos rigurosos y lógicos que tiene todo proceso investigativo.</a:t>
            </a:r>
          </a:p>
          <a:p>
            <a:r>
              <a:rPr lang="es-ES" sz="2800" b="1" dirty="0" smtClean="0"/>
              <a:t>MÉTODO</a:t>
            </a:r>
            <a:r>
              <a:rPr lang="es-ES" sz="2800" dirty="0" smtClean="0"/>
              <a:t> como </a:t>
            </a:r>
            <a:r>
              <a:rPr lang="es-ES" sz="2800" dirty="0"/>
              <a:t>la vía o el camino para buscar o procesar la información ---con sus diferentes técnicas. Se apoya en la </a:t>
            </a:r>
            <a:r>
              <a:rPr lang="es-ES" sz="2800" dirty="0" smtClean="0"/>
              <a:t>metodología, </a:t>
            </a:r>
            <a:r>
              <a:rPr lang="es-ES" sz="2800" dirty="0"/>
              <a:t>o sea, está en el estudio, descripción, explicación y justificación de los métodos y no de un método en sí. </a:t>
            </a:r>
            <a:endParaRPr lang="es-ES" sz="2800" dirty="0" smtClean="0"/>
          </a:p>
        </p:txBody>
      </p:sp>
    </p:spTree>
    <p:extLst>
      <p:ext uri="{BB962C8B-B14F-4D97-AF65-F5344CB8AC3E}">
        <p14:creationId xmlns:p14="http://schemas.microsoft.com/office/powerpoint/2010/main" val="102372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24126" y="1"/>
            <a:ext cx="7597775" cy="1052513"/>
          </a:xfrm>
        </p:spPr>
        <p:txBody>
          <a:bodyPr/>
          <a:lstStyle/>
          <a:p>
            <a:pPr eaLnBrk="1" hangingPunct="1"/>
            <a:r>
              <a:rPr lang="es-ES" sz="4000"/>
              <a:t>Para reflexionar …</a:t>
            </a:r>
          </a:p>
        </p:txBody>
      </p:sp>
      <p:sp>
        <p:nvSpPr>
          <p:cNvPr id="18435" name="Rectangle 3"/>
          <p:cNvSpPr>
            <a:spLocks noGrp="1" noChangeArrowheads="1"/>
          </p:cNvSpPr>
          <p:nvPr>
            <p:ph type="body" idx="1"/>
          </p:nvPr>
        </p:nvSpPr>
        <p:spPr>
          <a:xfrm>
            <a:off x="1919288" y="2809876"/>
            <a:ext cx="8132762" cy="2563813"/>
          </a:xfrm>
        </p:spPr>
        <p:txBody>
          <a:bodyPr/>
          <a:lstStyle/>
          <a:p>
            <a:pPr eaLnBrk="1" hangingPunct="1"/>
            <a:r>
              <a:rPr lang="en-US" sz="3600" b="1"/>
              <a:t>¿</a:t>
            </a:r>
            <a:r>
              <a:rPr lang="es-ES" sz="3600" b="1"/>
              <a:t>Es lo mismo método de investigación que método del proceso de enseñanza aprendizaje?</a:t>
            </a:r>
          </a:p>
          <a:p>
            <a:pPr eaLnBrk="1" hangingPunct="1">
              <a:buFont typeface="Wingdings" panose="05000000000000000000" pitchFamily="2" charset="2"/>
              <a:buNone/>
            </a:pPr>
            <a:endParaRPr lang="es-ES" sz="3600" b="1"/>
          </a:p>
        </p:txBody>
      </p:sp>
      <p:sp>
        <p:nvSpPr>
          <p:cNvPr id="18436" name="AutoShape 5"/>
          <p:cNvSpPr>
            <a:spLocks noChangeArrowheads="1"/>
          </p:cNvSpPr>
          <p:nvPr/>
        </p:nvSpPr>
        <p:spPr bwMode="auto">
          <a:xfrm>
            <a:off x="8739188" y="1143000"/>
            <a:ext cx="1657350" cy="2159000"/>
          </a:xfrm>
          <a:prstGeom prst="curvedLeftArrow">
            <a:avLst>
              <a:gd name="adj1" fmla="val 26054"/>
              <a:gd name="adj2" fmla="val 52107"/>
              <a:gd name="adj3" fmla="val 33333"/>
            </a:avLst>
          </a:prstGeom>
          <a:solidFill>
            <a:schemeClr val="tx2"/>
          </a:solidFill>
          <a:ln w="38100">
            <a:solidFill>
              <a:schemeClr val="hlink"/>
            </a:solidFill>
            <a:miter lim="800000"/>
            <a:headEnd/>
            <a:tailEnd/>
          </a:ln>
        </p:spPr>
        <p:txBody>
          <a:bodyPr wrap="none" anchor="ct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p>
        </p:txBody>
      </p:sp>
    </p:spTree>
    <p:extLst>
      <p:ext uri="{BB962C8B-B14F-4D97-AF65-F5344CB8AC3E}">
        <p14:creationId xmlns:p14="http://schemas.microsoft.com/office/powerpoint/2010/main" val="160581344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71474" y="185737"/>
            <a:ext cx="11530013" cy="1266826"/>
          </a:xfrm>
        </p:spPr>
        <p:txBody>
          <a:bodyPr>
            <a:normAutofit/>
          </a:bodyPr>
          <a:lstStyle/>
          <a:p>
            <a:pPr algn="ctr">
              <a:spcBef>
                <a:spcPts val="1000"/>
              </a:spcBef>
              <a:spcAft>
                <a:spcPct val="30000"/>
              </a:spcAft>
            </a:pPr>
            <a:r>
              <a:rPr lang="es-ES" sz="3200" b="1" dirty="0">
                <a:effectLst>
                  <a:outerShdw blurRad="38100" dist="38100" dir="2700000" algn="tl">
                    <a:srgbClr val="C0C0C0"/>
                  </a:outerShdw>
                </a:effectLst>
                <a:latin typeface="+mn-lt"/>
                <a:ea typeface="+mn-ea"/>
                <a:cs typeface="+mn-cs"/>
              </a:rPr>
              <a:t>Métodos del proceso de  enseñanza aprendizaje</a:t>
            </a:r>
          </a:p>
        </p:txBody>
      </p:sp>
      <p:sp>
        <p:nvSpPr>
          <p:cNvPr id="79875" name="Rectangle 3"/>
          <p:cNvSpPr>
            <a:spLocks noGrp="1" noChangeArrowheads="1"/>
          </p:cNvSpPr>
          <p:nvPr>
            <p:ph type="body" idx="1"/>
          </p:nvPr>
        </p:nvSpPr>
        <p:spPr>
          <a:xfrm>
            <a:off x="100013" y="1714500"/>
            <a:ext cx="11387137" cy="4986338"/>
          </a:xfrm>
        </p:spPr>
        <p:txBody>
          <a:bodyPr/>
          <a:lstStyle/>
          <a:p>
            <a:pPr marL="0" indent="0" algn="just">
              <a:spcAft>
                <a:spcPct val="30000"/>
              </a:spcAft>
              <a:buNone/>
            </a:pPr>
            <a:r>
              <a:rPr lang="es-MX" sz="3200" dirty="0">
                <a:effectLst>
                  <a:outerShdw blurRad="38100" dist="38100" dir="2700000" algn="tl">
                    <a:srgbClr val="C0C0C0"/>
                  </a:outerShdw>
                </a:effectLst>
              </a:rPr>
              <a:t>Vía utilizada para lograr el objetivo, que implica un sistema de acciones de el/la profesor/a y de los/as estudiantes</a:t>
            </a:r>
          </a:p>
          <a:p>
            <a:pPr marL="0" indent="0" algn="just">
              <a:spcAft>
                <a:spcPct val="30000"/>
              </a:spcAft>
              <a:buNone/>
            </a:pPr>
            <a:r>
              <a:rPr lang="es-MX" sz="3200" dirty="0">
                <a:effectLst>
                  <a:outerShdw blurRad="38100" dist="38100" dir="2700000" algn="tl">
                    <a:srgbClr val="C0C0C0"/>
                  </a:outerShdw>
                </a:effectLst>
              </a:rPr>
              <a:t>Estas acciones tienen un sustento teórico y su finalidad es educar la personalidad de los/as estudiantes en el proceso de enseñanza aprendizaje</a:t>
            </a:r>
            <a:endParaRPr lang="es-ES" sz="3200" dirty="0">
              <a:effectLst>
                <a:outerShdw blurRad="38100" dist="38100" dir="2700000" algn="tl">
                  <a:srgbClr val="C0C0C0"/>
                </a:outerShdw>
              </a:effectLst>
            </a:endParaRPr>
          </a:p>
        </p:txBody>
      </p:sp>
    </p:spTree>
    <p:extLst>
      <p:ext uri="{BB962C8B-B14F-4D97-AF65-F5344CB8AC3E}">
        <p14:creationId xmlns:p14="http://schemas.microsoft.com/office/powerpoint/2010/main" val="19283294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down)">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9875">
                                            <p:txEl>
                                              <p:pRg st="0" end="0"/>
                                            </p:txEl>
                                          </p:spTgt>
                                        </p:tgtEl>
                                        <p:attrNameLst>
                                          <p:attrName>style.visibility</p:attrName>
                                        </p:attrNameLst>
                                      </p:cBhvr>
                                      <p:to>
                                        <p:strVal val="visible"/>
                                      </p:to>
                                    </p:set>
                                    <p:animEffect transition="in" filter="wipe(down)">
                                      <p:cBhvr>
                                        <p:cTn id="12" dur="500"/>
                                        <p:tgtEl>
                                          <p:spTgt spid="798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9875">
                                            <p:txEl>
                                              <p:pRg st="1" end="1"/>
                                            </p:txEl>
                                          </p:spTgt>
                                        </p:tgtEl>
                                        <p:attrNameLst>
                                          <p:attrName>style.visibility</p:attrName>
                                        </p:attrNameLst>
                                      </p:cBhvr>
                                      <p:to>
                                        <p:strVal val="visible"/>
                                      </p:to>
                                    </p:set>
                                    <p:animEffect transition="in" filter="wipe(down)">
                                      <p:cBhvr>
                                        <p:cTn id="17" dur="500"/>
                                        <p:tgtEl>
                                          <p:spTgt spid="798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7987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952750" y="142876"/>
            <a:ext cx="6815138" cy="765175"/>
          </a:xfrm>
        </p:spPr>
        <p:txBody>
          <a:bodyPr>
            <a:normAutofit/>
          </a:bodyPr>
          <a:lstStyle/>
          <a:p>
            <a:pPr eaLnBrk="1" hangingPunct="1"/>
            <a:r>
              <a:rPr lang="es-ES" sz="3200" b="1" dirty="0">
                <a:effectLst>
                  <a:outerShdw blurRad="38100" dist="38100" dir="2700000" algn="tl">
                    <a:srgbClr val="C0C0C0"/>
                  </a:outerShdw>
                </a:effectLst>
                <a:latin typeface="Arial" panose="020B0604020202020204" pitchFamily="34" charset="0"/>
                <a:ea typeface="+mn-ea"/>
                <a:cs typeface="Arial" panose="020B0604020202020204" pitchFamily="34" charset="0"/>
              </a:rPr>
              <a:t>Métodos de investigación</a:t>
            </a:r>
          </a:p>
        </p:txBody>
      </p:sp>
      <p:sp>
        <p:nvSpPr>
          <p:cNvPr id="80899" name="Rectangle 3"/>
          <p:cNvSpPr>
            <a:spLocks noGrp="1" noChangeArrowheads="1"/>
          </p:cNvSpPr>
          <p:nvPr>
            <p:ph type="body" idx="1"/>
          </p:nvPr>
        </p:nvSpPr>
        <p:spPr>
          <a:xfrm>
            <a:off x="214313" y="1600200"/>
            <a:ext cx="10264775" cy="4622801"/>
          </a:xfrm>
        </p:spPr>
        <p:txBody>
          <a:bodyPr/>
          <a:lstStyle/>
          <a:p>
            <a:pPr marL="0" indent="0" algn="just">
              <a:spcAft>
                <a:spcPct val="30000"/>
              </a:spcAft>
              <a:buNone/>
            </a:pPr>
            <a:r>
              <a:rPr lang="es-MX" sz="3200" dirty="0">
                <a:effectLst>
                  <a:outerShdw blurRad="38100" dist="38100" dir="2700000" algn="tl">
                    <a:srgbClr val="C0C0C0"/>
                  </a:outerShdw>
                </a:effectLst>
                <a:latin typeface="Arial" panose="020B0604020202020204" pitchFamily="34" charset="0"/>
                <a:cs typeface="Arial" panose="020B0604020202020204" pitchFamily="34" charset="0"/>
              </a:rPr>
              <a:t>Vía utilizada para lograr el objetivo de la investigación, que implica un sistema de acciones con fundamento teórico </a:t>
            </a:r>
          </a:p>
          <a:p>
            <a:pPr marL="0" indent="0" algn="just">
              <a:spcAft>
                <a:spcPct val="30000"/>
              </a:spcAft>
              <a:buNone/>
            </a:pPr>
            <a:r>
              <a:rPr lang="es-MX" sz="3200" dirty="0">
                <a:effectLst>
                  <a:outerShdw blurRad="38100" dist="38100" dir="2700000" algn="tl">
                    <a:srgbClr val="C0C0C0"/>
                  </a:outerShdw>
                </a:effectLst>
                <a:latin typeface="Arial" panose="020B0604020202020204" pitchFamily="34" charset="0"/>
                <a:cs typeface="Arial" panose="020B0604020202020204" pitchFamily="34" charset="0"/>
              </a:rPr>
              <a:t>Son los métodos que utilizan las ciencias para la búsqueda de nuevos conocimientos que permitan resolver los problemas científicos en un área determinada del conocimiento</a:t>
            </a:r>
            <a:endParaRPr lang="es-ES" sz="3200" dirty="0">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09059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ircle(in)">
                                      <p:cBhvr>
                                        <p:cTn id="7" dur="20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0899">
                                            <p:txEl>
                                              <p:pRg st="0" end="0"/>
                                            </p:txEl>
                                          </p:spTgt>
                                        </p:tgtEl>
                                        <p:attrNameLst>
                                          <p:attrName>style.visibility</p:attrName>
                                        </p:attrNameLst>
                                      </p:cBhvr>
                                      <p:to>
                                        <p:strVal val="visible"/>
                                      </p:to>
                                    </p:set>
                                    <p:animEffect transition="in" filter="circle(in)">
                                      <p:cBhvr>
                                        <p:cTn id="12" dur="2000"/>
                                        <p:tgtEl>
                                          <p:spTgt spid="808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0899">
                                            <p:txEl>
                                              <p:pRg st="1" end="1"/>
                                            </p:txEl>
                                          </p:spTgt>
                                        </p:tgtEl>
                                        <p:attrNameLst>
                                          <p:attrName>style.visibility</p:attrName>
                                        </p:attrNameLst>
                                      </p:cBhvr>
                                      <p:to>
                                        <p:strVal val="visible"/>
                                      </p:to>
                                    </p:set>
                                    <p:animEffect transition="in" filter="circle(in)">
                                      <p:cBhvr>
                                        <p:cTn id="17" dur="2000"/>
                                        <p:tgtEl>
                                          <p:spTgt spid="808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8089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s-ES" sz="3200" b="1" dirty="0">
                <a:latin typeface="+mn-lt"/>
                <a:ea typeface="+mn-ea"/>
                <a:cs typeface="+mn-cs"/>
              </a:rPr>
              <a:t>Método de investigación</a:t>
            </a:r>
          </a:p>
        </p:txBody>
      </p:sp>
      <p:sp>
        <p:nvSpPr>
          <p:cNvPr id="21507" name="Rectangle 3"/>
          <p:cNvSpPr>
            <a:spLocks noGrp="1" noChangeArrowheads="1"/>
          </p:cNvSpPr>
          <p:nvPr>
            <p:ph type="body" idx="1"/>
          </p:nvPr>
        </p:nvSpPr>
        <p:spPr>
          <a:xfrm>
            <a:off x="838200" y="1971674"/>
            <a:ext cx="9078912" cy="3924301"/>
          </a:xfrm>
        </p:spPr>
        <p:txBody>
          <a:bodyPr/>
          <a:lstStyle/>
          <a:p>
            <a:pPr algn="just" eaLnBrk="1" hangingPunct="1">
              <a:lnSpc>
                <a:spcPct val="90000"/>
              </a:lnSpc>
              <a:buFont typeface="Wingdings" panose="05000000000000000000" pitchFamily="2" charset="2"/>
              <a:buNone/>
            </a:pPr>
            <a:r>
              <a:rPr lang="es-ES_tradnl" sz="3200" dirty="0"/>
              <a:t>“</a:t>
            </a:r>
            <a:r>
              <a:rPr lang="es-ES" sz="3200" dirty="0"/>
              <a:t> (…) la cadena ordenada de pasos (acciones) </a:t>
            </a:r>
            <a:r>
              <a:rPr lang="es-ES" sz="3200" u="sng" dirty="0"/>
              <a:t>basada en un aparato conceptual</a:t>
            </a:r>
            <a:r>
              <a:rPr lang="es-ES" sz="3200" dirty="0"/>
              <a:t> determinado y en reglas que permiten avanzar en el proceso del conocimiento, </a:t>
            </a:r>
            <a:r>
              <a:rPr lang="es-ES" sz="3200" u="sng" dirty="0"/>
              <a:t>desde lo conocido a lo desconocido</a:t>
            </a:r>
            <a:r>
              <a:rPr lang="es-ES" sz="3200" dirty="0"/>
              <a:t>”</a:t>
            </a:r>
          </a:p>
          <a:p>
            <a:pPr algn="just" eaLnBrk="1" hangingPunct="1">
              <a:lnSpc>
                <a:spcPct val="90000"/>
              </a:lnSpc>
              <a:buFont typeface="Wingdings" panose="05000000000000000000" pitchFamily="2" charset="2"/>
              <a:buNone/>
            </a:pPr>
            <a:r>
              <a:rPr lang="es-ES" sz="3200" b="1" dirty="0"/>
              <a:t>              </a:t>
            </a:r>
          </a:p>
          <a:p>
            <a:pPr algn="r" eaLnBrk="1" hangingPunct="1">
              <a:lnSpc>
                <a:spcPct val="90000"/>
              </a:lnSpc>
              <a:buFont typeface="Wingdings" panose="05000000000000000000" pitchFamily="2" charset="2"/>
              <a:buNone/>
            </a:pPr>
            <a:r>
              <a:rPr lang="es-ES" sz="3200" b="1" dirty="0"/>
              <a:t>             </a:t>
            </a:r>
            <a:r>
              <a:rPr lang="es-ES" b="1" i="1" dirty="0" smtClean="0"/>
              <a:t>(A P  </a:t>
            </a:r>
            <a:r>
              <a:rPr lang="es-ES" b="1" i="1" dirty="0" err="1" smtClean="0"/>
              <a:t>Kuprian</a:t>
            </a:r>
            <a:r>
              <a:rPr lang="es-ES" sz="3200" b="1" dirty="0"/>
              <a:t>)</a:t>
            </a:r>
          </a:p>
        </p:txBody>
      </p:sp>
    </p:spTree>
    <p:extLst>
      <p:ext uri="{BB962C8B-B14F-4D97-AF65-F5344CB8AC3E}">
        <p14:creationId xmlns:p14="http://schemas.microsoft.com/office/powerpoint/2010/main" val="21101052"/>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514351" y="1285875"/>
            <a:ext cx="10787062" cy="5372099"/>
          </a:xfrm>
        </p:spPr>
        <p:txBody>
          <a:bodyPr/>
          <a:lstStyle/>
          <a:p>
            <a:pPr marL="541338" indent="-541338" algn="just"/>
            <a:r>
              <a:rPr lang="es-ES" sz="3600" dirty="0">
                <a:latin typeface="Arial" panose="020B0604020202020204" pitchFamily="34" charset="0"/>
                <a:cs typeface="Arial" panose="020B0604020202020204" pitchFamily="34" charset="0"/>
              </a:rPr>
              <a:t>Posibilitan la interpretación conceptual de los datos empíricos</a:t>
            </a:r>
          </a:p>
          <a:p>
            <a:pPr marL="541338" indent="-541338" algn="just"/>
            <a:r>
              <a:rPr lang="es-ES" sz="3600" dirty="0">
                <a:latin typeface="Arial" panose="020B0604020202020204" pitchFamily="34" charset="0"/>
                <a:cs typeface="Arial" panose="020B0604020202020204" pitchFamily="34" charset="0"/>
              </a:rPr>
              <a:t>Permiten interpretar  teorías</a:t>
            </a:r>
          </a:p>
          <a:p>
            <a:pPr marL="541338" indent="-541338" algn="just"/>
            <a:r>
              <a:rPr lang="es-ES" sz="3600" dirty="0">
                <a:latin typeface="Arial" panose="020B0604020202020204" pitchFamily="34" charset="0"/>
                <a:cs typeface="Arial" panose="020B0604020202020204" pitchFamily="34" charset="0"/>
              </a:rPr>
              <a:t>Se utilizan en la construcción y desarrollo de las teorías al explicar los hechos y  profundizar en las relaciones esenciales de los procesos no observables</a:t>
            </a:r>
          </a:p>
        </p:txBody>
      </p:sp>
      <p:sp>
        <p:nvSpPr>
          <p:cNvPr id="44036" name="Text Box 4"/>
          <p:cNvSpPr txBox="1">
            <a:spLocks noChangeArrowheads="1"/>
          </p:cNvSpPr>
          <p:nvPr/>
        </p:nvSpPr>
        <p:spPr bwMode="auto">
          <a:xfrm>
            <a:off x="942975" y="142876"/>
            <a:ext cx="9582151"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spcBef>
                <a:spcPts val="1000"/>
              </a:spcBef>
              <a:buClr>
                <a:schemeClr val="folHlink"/>
              </a:buClr>
              <a:buSzPct val="60000"/>
            </a:pPr>
            <a:r>
              <a:rPr lang="es-ES" sz="3600" b="1" dirty="0" smtClean="0">
                <a:effectLst>
                  <a:outerShdw blurRad="38100" dist="38100" dir="2700000" algn="tl">
                    <a:srgbClr val="C0C0C0"/>
                  </a:outerShdw>
                </a:effectLst>
                <a:cs typeface="Arial" panose="020B0604020202020204" pitchFamily="34" charset="0"/>
              </a:rPr>
              <a:t>Métodos </a:t>
            </a:r>
            <a:r>
              <a:rPr lang="es-ES" sz="3600" b="1" dirty="0">
                <a:effectLst>
                  <a:outerShdw blurRad="38100" dist="38100" dir="2700000" algn="tl">
                    <a:srgbClr val="C0C0C0"/>
                  </a:outerShdw>
                </a:effectLst>
                <a:cs typeface="Arial" panose="020B0604020202020204" pitchFamily="34" charset="0"/>
              </a:rPr>
              <a:t>teóricos</a:t>
            </a:r>
          </a:p>
        </p:txBody>
      </p:sp>
    </p:spTree>
    <p:extLst>
      <p:ext uri="{BB962C8B-B14F-4D97-AF65-F5344CB8AC3E}">
        <p14:creationId xmlns:p14="http://schemas.microsoft.com/office/powerpoint/2010/main" val="6328586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wipe(down)">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wipe(down)">
                                      <p:cBhvr>
                                        <p:cTn id="12" dur="500"/>
                                        <p:tgtEl>
                                          <p:spTgt spid="716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683">
                                            <p:txEl>
                                              <p:pRg st="1" end="1"/>
                                            </p:txEl>
                                          </p:spTgt>
                                        </p:tgtEl>
                                        <p:attrNameLst>
                                          <p:attrName>style.visibility</p:attrName>
                                        </p:attrNameLst>
                                      </p:cBhvr>
                                      <p:to>
                                        <p:strVal val="visible"/>
                                      </p:to>
                                    </p:set>
                                    <p:animEffect transition="in" filter="wipe(down)">
                                      <p:cBhvr>
                                        <p:cTn id="17" dur="500"/>
                                        <p:tgtEl>
                                          <p:spTgt spid="716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683">
                                            <p:txEl>
                                              <p:pRg st="2" end="2"/>
                                            </p:txEl>
                                          </p:spTgt>
                                        </p:tgtEl>
                                        <p:attrNameLst>
                                          <p:attrName>style.visibility</p:attrName>
                                        </p:attrNameLst>
                                      </p:cBhvr>
                                      <p:to>
                                        <p:strVal val="visible"/>
                                      </p:to>
                                    </p:set>
                                    <p:animEffect transition="in" filter="wipe(down)">
                                      <p:cBhvr>
                                        <p:cTn id="22"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P spid="4403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type="body" idx="1"/>
          </p:nvPr>
        </p:nvSpPr>
        <p:spPr>
          <a:xfrm>
            <a:off x="1357313" y="2071687"/>
            <a:ext cx="8482013" cy="4135437"/>
          </a:xfrm>
        </p:spPr>
        <p:txBody>
          <a:bodyPr/>
          <a:lstStyle/>
          <a:p>
            <a:pPr marL="541338" indent="-541338"/>
            <a:r>
              <a:rPr lang="es-ES" b="1" dirty="0" smtClean="0"/>
              <a:t>Histórico y lógico</a:t>
            </a:r>
          </a:p>
          <a:p>
            <a:pPr marL="541338" indent="-541338"/>
            <a:r>
              <a:rPr lang="es-ES" b="1" dirty="0" smtClean="0"/>
              <a:t>Análisis y síntesis</a:t>
            </a:r>
          </a:p>
          <a:p>
            <a:pPr marL="541338" indent="-541338"/>
            <a:r>
              <a:rPr lang="es-ES" b="1" dirty="0" smtClean="0"/>
              <a:t>Inducción y deducción</a:t>
            </a:r>
          </a:p>
          <a:p>
            <a:pPr marL="541338" indent="-541338"/>
            <a:r>
              <a:rPr lang="es-ES" b="1" dirty="0" smtClean="0"/>
              <a:t>Hipotético deductivo</a:t>
            </a:r>
          </a:p>
          <a:p>
            <a:pPr marL="541338" indent="-541338"/>
            <a:r>
              <a:rPr lang="es-ES" b="1" dirty="0" smtClean="0"/>
              <a:t>Sistémico</a:t>
            </a:r>
          </a:p>
          <a:p>
            <a:pPr marL="541338" indent="-541338"/>
            <a:r>
              <a:rPr lang="es-ES" b="1" dirty="0" smtClean="0"/>
              <a:t>Modelación</a:t>
            </a:r>
          </a:p>
        </p:txBody>
      </p:sp>
      <p:sp>
        <p:nvSpPr>
          <p:cNvPr id="5" name="4 Rectángulo"/>
          <p:cNvSpPr/>
          <p:nvPr/>
        </p:nvSpPr>
        <p:spPr>
          <a:xfrm>
            <a:off x="2524127" y="0"/>
            <a:ext cx="8035924" cy="134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s-ES"/>
          </a:p>
        </p:txBody>
      </p:sp>
      <p:sp>
        <p:nvSpPr>
          <p:cNvPr id="110594" name="Rectangle 2"/>
          <p:cNvSpPr>
            <a:spLocks noGrp="1" noChangeArrowheads="1"/>
          </p:cNvSpPr>
          <p:nvPr>
            <p:ph type="title"/>
          </p:nvPr>
        </p:nvSpPr>
        <p:spPr>
          <a:xfrm>
            <a:off x="257175" y="1"/>
            <a:ext cx="10302875" cy="1730376"/>
          </a:xfrm>
          <a:solidFill>
            <a:schemeClr val="bg1"/>
          </a:solidFill>
        </p:spPr>
        <p:txBody>
          <a:bodyPr>
            <a:normAutofit/>
          </a:bodyPr>
          <a:lstStyle/>
          <a:p>
            <a:pPr algn="just" eaLnBrk="1" hangingPunct="1"/>
            <a:r>
              <a:rPr lang="es-ES" b="1" dirty="0" smtClean="0">
                <a:effectLst>
                  <a:outerShdw blurRad="38100" dist="38100" dir="2700000" algn="tl">
                    <a:srgbClr val="C0C0C0"/>
                  </a:outerShdw>
                </a:effectLst>
                <a:cs typeface="Arial" panose="020B0604020202020204" pitchFamily="34" charset="0"/>
              </a:rPr>
              <a:t>Principales métodos teóricos en las investigaciones  educativas</a:t>
            </a:r>
          </a:p>
        </p:txBody>
      </p:sp>
    </p:spTree>
    <p:extLst>
      <p:ext uri="{BB962C8B-B14F-4D97-AF65-F5344CB8AC3E}">
        <p14:creationId xmlns:p14="http://schemas.microsoft.com/office/powerpoint/2010/main" val="38358589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barn(inVertical)">
                                      <p:cBhvr>
                                        <p:cTn id="7" dur="500"/>
                                        <p:tgtEl>
                                          <p:spTgt spid="11059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7108">
                                            <p:txEl>
                                              <p:pRg st="0" end="0"/>
                                            </p:txEl>
                                          </p:spTgt>
                                        </p:tgtEl>
                                        <p:attrNameLst>
                                          <p:attrName>style.visibility</p:attrName>
                                        </p:attrNameLst>
                                      </p:cBhvr>
                                      <p:to>
                                        <p:strVal val="visible"/>
                                      </p:to>
                                    </p:set>
                                    <p:animEffect transition="in" filter="barn(inVertical)">
                                      <p:cBhvr>
                                        <p:cTn id="12" dur="500"/>
                                        <p:tgtEl>
                                          <p:spTgt spid="471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7108">
                                            <p:txEl>
                                              <p:pRg st="1" end="1"/>
                                            </p:txEl>
                                          </p:spTgt>
                                        </p:tgtEl>
                                        <p:attrNameLst>
                                          <p:attrName>style.visibility</p:attrName>
                                        </p:attrNameLst>
                                      </p:cBhvr>
                                      <p:to>
                                        <p:strVal val="visible"/>
                                      </p:to>
                                    </p:set>
                                    <p:animEffect transition="in" filter="barn(inVertical)">
                                      <p:cBhvr>
                                        <p:cTn id="17" dur="500"/>
                                        <p:tgtEl>
                                          <p:spTgt spid="4710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7108">
                                            <p:txEl>
                                              <p:pRg st="2" end="2"/>
                                            </p:txEl>
                                          </p:spTgt>
                                        </p:tgtEl>
                                        <p:attrNameLst>
                                          <p:attrName>style.visibility</p:attrName>
                                        </p:attrNameLst>
                                      </p:cBhvr>
                                      <p:to>
                                        <p:strVal val="visible"/>
                                      </p:to>
                                    </p:set>
                                    <p:animEffect transition="in" filter="barn(inVertical)">
                                      <p:cBhvr>
                                        <p:cTn id="22" dur="500"/>
                                        <p:tgtEl>
                                          <p:spTgt spid="4710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7108">
                                            <p:txEl>
                                              <p:pRg st="3" end="3"/>
                                            </p:txEl>
                                          </p:spTgt>
                                        </p:tgtEl>
                                        <p:attrNameLst>
                                          <p:attrName>style.visibility</p:attrName>
                                        </p:attrNameLst>
                                      </p:cBhvr>
                                      <p:to>
                                        <p:strVal val="visible"/>
                                      </p:to>
                                    </p:set>
                                    <p:animEffect transition="in" filter="barn(inVertical)">
                                      <p:cBhvr>
                                        <p:cTn id="27" dur="500"/>
                                        <p:tgtEl>
                                          <p:spTgt spid="4710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7108">
                                            <p:txEl>
                                              <p:pRg st="4" end="4"/>
                                            </p:txEl>
                                          </p:spTgt>
                                        </p:tgtEl>
                                        <p:attrNameLst>
                                          <p:attrName>style.visibility</p:attrName>
                                        </p:attrNameLst>
                                      </p:cBhvr>
                                      <p:to>
                                        <p:strVal val="visible"/>
                                      </p:to>
                                    </p:set>
                                    <p:animEffect transition="in" filter="barn(inVertical)">
                                      <p:cBhvr>
                                        <p:cTn id="32" dur="500"/>
                                        <p:tgtEl>
                                          <p:spTgt spid="4710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7108">
                                            <p:txEl>
                                              <p:pRg st="5" end="5"/>
                                            </p:txEl>
                                          </p:spTgt>
                                        </p:tgtEl>
                                        <p:attrNameLst>
                                          <p:attrName>style.visibility</p:attrName>
                                        </p:attrNameLst>
                                      </p:cBhvr>
                                      <p:to>
                                        <p:strVal val="visible"/>
                                      </p:to>
                                    </p:set>
                                    <p:animEffect transition="in" filter="barn(inVertical)">
                                      <p:cBhvr>
                                        <p:cTn id="37" dur="500"/>
                                        <p:tgtEl>
                                          <p:spTgt spid="4710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build="p"/>
      <p:bldP spid="11059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0" y="1028701"/>
            <a:ext cx="12192000" cy="5829300"/>
          </a:xfrm>
        </p:spPr>
        <p:txBody>
          <a:bodyPr>
            <a:normAutofit fontScale="92500" lnSpcReduction="10000"/>
          </a:bodyPr>
          <a:lstStyle/>
          <a:p>
            <a:pPr marL="541338" indent="-541338" algn="just"/>
            <a:r>
              <a:rPr lang="es-ES" sz="3200" dirty="0">
                <a:latin typeface="Arial" panose="020B0604020202020204" pitchFamily="34" charset="0"/>
                <a:cs typeface="Arial" panose="020B0604020202020204" pitchFamily="34" charset="0"/>
              </a:rPr>
              <a:t>Proporcionan los datos empíricos para el desarrollo de las teorías científicas</a:t>
            </a:r>
          </a:p>
          <a:p>
            <a:pPr marL="541338" indent="-541338" algn="just"/>
            <a:r>
              <a:rPr lang="es-ES" sz="3200" dirty="0">
                <a:latin typeface="Arial" panose="020B0604020202020204" pitchFamily="34" charset="0"/>
                <a:cs typeface="Arial" panose="020B0604020202020204" pitchFamily="34" charset="0"/>
              </a:rPr>
              <a:t>Constituyen la vía para constatar hechos científicos</a:t>
            </a:r>
          </a:p>
          <a:p>
            <a:pPr marL="541338" indent="-541338" algn="just"/>
            <a:r>
              <a:rPr lang="es-ES" sz="3200" dirty="0">
                <a:latin typeface="Arial" panose="020B0604020202020204" pitchFamily="34" charset="0"/>
                <a:cs typeface="Arial" panose="020B0604020202020204" pitchFamily="34" charset="0"/>
              </a:rPr>
              <a:t>Permiten arribar a conclusiones inductivas</a:t>
            </a:r>
          </a:p>
          <a:p>
            <a:pPr marL="541338" indent="-541338" algn="just"/>
            <a:r>
              <a:rPr lang="es-ES" sz="3200" dirty="0">
                <a:latin typeface="Arial" panose="020B0604020202020204" pitchFamily="34" charset="0"/>
                <a:cs typeface="Arial" panose="020B0604020202020204" pitchFamily="34" charset="0"/>
              </a:rPr>
              <a:t>Posibilitan poner a prueba la veracidad de las hipótesis y teorías científicas </a:t>
            </a:r>
            <a:endParaRPr lang="es-ES" sz="3200" dirty="0" smtClean="0">
              <a:latin typeface="Arial" panose="020B0604020202020204" pitchFamily="34" charset="0"/>
              <a:cs typeface="Arial" panose="020B0604020202020204" pitchFamily="34" charset="0"/>
            </a:endParaRPr>
          </a:p>
          <a:p>
            <a:pPr marL="541338" indent="-541338" algn="just"/>
            <a:r>
              <a:rPr lang="es-ES" sz="3200" dirty="0"/>
              <a:t>Desempeñan   su función principal en la etapa de ejecución de la investigación, aunque están presentes en todo el proceso </a:t>
            </a:r>
            <a:r>
              <a:rPr lang="es-ES" sz="3200" dirty="0" smtClean="0"/>
              <a:t>investigativo</a:t>
            </a:r>
          </a:p>
          <a:p>
            <a:pPr marL="541338" indent="-541338" algn="just"/>
            <a:r>
              <a:rPr lang="es-ES" sz="3200" dirty="0"/>
              <a:t>El conjunto de métodos a emplear en una investigación se materializa en instrumentos, cuya aplicación facilita la recogida de la </a:t>
            </a:r>
            <a:r>
              <a:rPr lang="es-ES" sz="3200" dirty="0" smtClean="0"/>
              <a:t>información.</a:t>
            </a:r>
          </a:p>
          <a:p>
            <a:pPr marL="541338" indent="-541338" algn="just"/>
            <a:r>
              <a:rPr lang="es-ES" sz="3200" dirty="0"/>
              <a:t>Forman una unidad dialéctica con los métodos </a:t>
            </a:r>
            <a:r>
              <a:rPr lang="es-ES" sz="3200" dirty="0" smtClean="0"/>
              <a:t>teóricos.</a:t>
            </a:r>
          </a:p>
          <a:p>
            <a:pPr marL="541338" indent="-541338" algn="just"/>
            <a:r>
              <a:rPr lang="es-ES" sz="3200" dirty="0"/>
              <a:t>Se seleccionan y se interpretan  los resultados de su aplicación a la luz de determinadas concepciones teóricas</a:t>
            </a:r>
          </a:p>
          <a:p>
            <a:pPr marL="541338" indent="-541338" algn="just"/>
            <a:endParaRPr lang="es-ES" sz="3200" dirty="0" smtClean="0"/>
          </a:p>
          <a:p>
            <a:pPr marL="541338" indent="-541338" algn="just"/>
            <a:endParaRPr lang="es-ES" sz="3200" dirty="0"/>
          </a:p>
          <a:p>
            <a:pPr marL="541338" indent="-541338" algn="just"/>
            <a:endParaRPr lang="es-ES" sz="3200" dirty="0"/>
          </a:p>
          <a:p>
            <a:pPr marL="541338" indent="-541338" algn="just"/>
            <a:endParaRPr lang="es-ES" sz="3200" dirty="0">
              <a:latin typeface="Arial" panose="020B0604020202020204" pitchFamily="34" charset="0"/>
              <a:cs typeface="Arial" panose="020B0604020202020204" pitchFamily="34" charset="0"/>
            </a:endParaRPr>
          </a:p>
        </p:txBody>
      </p:sp>
      <p:sp>
        <p:nvSpPr>
          <p:cNvPr id="45060" name="Text Box 4"/>
          <p:cNvSpPr txBox="1">
            <a:spLocks noChangeArrowheads="1"/>
          </p:cNvSpPr>
          <p:nvPr/>
        </p:nvSpPr>
        <p:spPr bwMode="auto">
          <a:xfrm>
            <a:off x="1290638" y="314326"/>
            <a:ext cx="903446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buClr>
                <a:schemeClr val="folHlink"/>
              </a:buClr>
              <a:buSzPct val="60000"/>
              <a:buFont typeface="Wingdings" panose="05000000000000000000" pitchFamily="2" charset="2"/>
              <a:buNone/>
            </a:pPr>
            <a:r>
              <a:rPr lang="es-ES" sz="3600" b="1" dirty="0" smtClean="0">
                <a:effectLst>
                  <a:outerShdw blurRad="38100" dist="38100" dir="2700000" algn="tl">
                    <a:srgbClr val="C0C0C0"/>
                  </a:outerShdw>
                </a:effectLst>
                <a:cs typeface="Arial" panose="020B0604020202020204" pitchFamily="34" charset="0"/>
              </a:rPr>
              <a:t>Métodos </a:t>
            </a:r>
            <a:r>
              <a:rPr lang="es-ES" sz="3600" b="1" dirty="0">
                <a:effectLst>
                  <a:outerShdw blurRad="38100" dist="38100" dir="2700000" algn="tl">
                    <a:srgbClr val="C0C0C0"/>
                  </a:outerShdw>
                </a:effectLst>
                <a:cs typeface="Arial" panose="020B0604020202020204" pitchFamily="34" charset="0"/>
              </a:rPr>
              <a:t>empíricos</a:t>
            </a:r>
          </a:p>
        </p:txBody>
      </p:sp>
    </p:spTree>
    <p:extLst>
      <p:ext uri="{BB962C8B-B14F-4D97-AF65-F5344CB8AC3E}">
        <p14:creationId xmlns:p14="http://schemas.microsoft.com/office/powerpoint/2010/main" val="14287907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barn(inVertical)">
                                      <p:cBhvr>
                                        <p:cTn id="7" dur="500"/>
                                        <p:tgtEl>
                                          <p:spTgt spid="4506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barn(inVertical)">
                                      <p:cBhvr>
                                        <p:cTn id="12" dur="500"/>
                                        <p:tgtEl>
                                          <p:spTgt spid="737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barn(inVertical)">
                                      <p:cBhvr>
                                        <p:cTn id="17" dur="500"/>
                                        <p:tgtEl>
                                          <p:spTgt spid="737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barn(inVertical)">
                                      <p:cBhvr>
                                        <p:cTn id="22" dur="500"/>
                                        <p:tgtEl>
                                          <p:spTgt spid="737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3731">
                                            <p:txEl>
                                              <p:pRg st="3" end="3"/>
                                            </p:txEl>
                                          </p:spTgt>
                                        </p:tgtEl>
                                        <p:attrNameLst>
                                          <p:attrName>style.visibility</p:attrName>
                                        </p:attrNameLst>
                                      </p:cBhvr>
                                      <p:to>
                                        <p:strVal val="visible"/>
                                      </p:to>
                                    </p:set>
                                    <p:animEffect transition="in" filter="barn(inVertical)">
                                      <p:cBhvr>
                                        <p:cTn id="27" dur="500"/>
                                        <p:tgtEl>
                                          <p:spTgt spid="7373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3731">
                                            <p:txEl>
                                              <p:pRg st="4" end="4"/>
                                            </p:txEl>
                                          </p:spTgt>
                                        </p:tgtEl>
                                        <p:attrNameLst>
                                          <p:attrName>style.visibility</p:attrName>
                                        </p:attrNameLst>
                                      </p:cBhvr>
                                      <p:to>
                                        <p:strVal val="visible"/>
                                      </p:to>
                                    </p:set>
                                    <p:animEffect transition="in" filter="barn(inVertical)">
                                      <p:cBhvr>
                                        <p:cTn id="32" dur="500"/>
                                        <p:tgtEl>
                                          <p:spTgt spid="7373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3731">
                                            <p:txEl>
                                              <p:pRg st="5" end="5"/>
                                            </p:txEl>
                                          </p:spTgt>
                                        </p:tgtEl>
                                        <p:attrNameLst>
                                          <p:attrName>style.visibility</p:attrName>
                                        </p:attrNameLst>
                                      </p:cBhvr>
                                      <p:to>
                                        <p:strVal val="visible"/>
                                      </p:to>
                                    </p:set>
                                    <p:animEffect transition="in" filter="barn(inVertical)">
                                      <p:cBhvr>
                                        <p:cTn id="37" dur="500"/>
                                        <p:tgtEl>
                                          <p:spTgt spid="7373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73731">
                                            <p:txEl>
                                              <p:pRg st="6" end="6"/>
                                            </p:txEl>
                                          </p:spTgt>
                                        </p:tgtEl>
                                        <p:attrNameLst>
                                          <p:attrName>style.visibility</p:attrName>
                                        </p:attrNameLst>
                                      </p:cBhvr>
                                      <p:to>
                                        <p:strVal val="visible"/>
                                      </p:to>
                                    </p:set>
                                    <p:animEffect transition="in" filter="barn(inVertical)">
                                      <p:cBhvr>
                                        <p:cTn id="42" dur="500"/>
                                        <p:tgtEl>
                                          <p:spTgt spid="7373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3731">
                                            <p:txEl>
                                              <p:pRg st="7" end="7"/>
                                            </p:txEl>
                                          </p:spTgt>
                                        </p:tgtEl>
                                        <p:attrNameLst>
                                          <p:attrName>style.visibility</p:attrName>
                                        </p:attrNameLst>
                                      </p:cBhvr>
                                      <p:to>
                                        <p:strVal val="visible"/>
                                      </p:to>
                                    </p:set>
                                    <p:animEffect transition="in" filter="barn(inVertical)">
                                      <p:cBhvr>
                                        <p:cTn id="47" dur="500"/>
                                        <p:tgtEl>
                                          <p:spTgt spid="737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P spid="4506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2351089" y="1844675"/>
            <a:ext cx="80660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s-ES" sz="3600">
              <a:latin typeface="Arial Black" panose="020B0A04020102020204" pitchFamily="34" charset="0"/>
            </a:endParaRPr>
          </a:p>
        </p:txBody>
      </p:sp>
      <p:sp>
        <p:nvSpPr>
          <p:cNvPr id="65539" name="Text Box 13"/>
          <p:cNvSpPr txBox="1">
            <a:spLocks noChangeArrowheads="1"/>
          </p:cNvSpPr>
          <p:nvPr/>
        </p:nvSpPr>
        <p:spPr bwMode="auto">
          <a:xfrm>
            <a:off x="1071563" y="500064"/>
            <a:ext cx="9639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sz="3200" dirty="0">
                <a:solidFill>
                  <a:schemeClr val="folHlink"/>
                </a:solidFill>
              </a:rPr>
              <a:t> </a:t>
            </a:r>
            <a:r>
              <a:rPr lang="es-ES" sz="3600" b="1" dirty="0"/>
              <a:t>La observación como método empírico </a:t>
            </a:r>
          </a:p>
        </p:txBody>
      </p:sp>
      <p:sp>
        <p:nvSpPr>
          <p:cNvPr id="65540" name="Text Box 14"/>
          <p:cNvSpPr txBox="1">
            <a:spLocks noChangeArrowheads="1"/>
          </p:cNvSpPr>
          <p:nvPr/>
        </p:nvSpPr>
        <p:spPr bwMode="auto">
          <a:xfrm>
            <a:off x="271463" y="1844674"/>
            <a:ext cx="10439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635000" indent="-635000" algn="just">
              <a:spcBef>
                <a:spcPct val="50000"/>
              </a:spcBef>
              <a:buFont typeface="Wingdings" panose="05000000000000000000" pitchFamily="2" charset="2"/>
              <a:buChar char="v"/>
            </a:pPr>
            <a:r>
              <a:rPr lang="es-ES" sz="4000" dirty="0"/>
              <a:t>Posibilita al investigador recoger información acerca del objeto de estudio utilizando como vía fundamental la percepción, que le permite un reflejo inmediato directo (aquí-ahora) de la realidad que le interesa indagar</a:t>
            </a:r>
          </a:p>
        </p:txBody>
      </p:sp>
    </p:spTree>
    <p:extLst>
      <p:ext uri="{BB962C8B-B14F-4D97-AF65-F5344CB8AC3E}">
        <p14:creationId xmlns:p14="http://schemas.microsoft.com/office/powerpoint/2010/main" val="428308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barn(inVertical)">
                                      <p:cBhvr>
                                        <p:cTn id="7" dur="500"/>
                                        <p:tgtEl>
                                          <p:spTgt spid="6553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5540"/>
                                        </p:tgtEl>
                                        <p:attrNameLst>
                                          <p:attrName>style.visibility</p:attrName>
                                        </p:attrNameLst>
                                      </p:cBhvr>
                                      <p:to>
                                        <p:strVal val="visible"/>
                                      </p:to>
                                    </p:set>
                                    <p:animEffect transition="in" filter="barn(inVertical)">
                                      <p:cBhvr>
                                        <p:cTn id="12" dur="5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p:bldP spid="6554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2351089" y="1844675"/>
            <a:ext cx="80660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s-ES" sz="3600">
              <a:latin typeface="Arial Black" panose="020B0A04020102020204" pitchFamily="34" charset="0"/>
            </a:endParaRPr>
          </a:p>
        </p:txBody>
      </p:sp>
      <p:sp>
        <p:nvSpPr>
          <p:cNvPr id="66563" name="Text Box 3"/>
          <p:cNvSpPr txBox="1">
            <a:spLocks noChangeArrowheads="1"/>
          </p:cNvSpPr>
          <p:nvPr/>
        </p:nvSpPr>
        <p:spPr bwMode="auto">
          <a:xfrm>
            <a:off x="828675" y="444499"/>
            <a:ext cx="100314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sz="3600" b="1" dirty="0"/>
              <a:t>Características de la observación científica</a:t>
            </a:r>
          </a:p>
        </p:txBody>
      </p:sp>
      <p:sp>
        <p:nvSpPr>
          <p:cNvPr id="66564" name="Text Box 4"/>
          <p:cNvSpPr txBox="1">
            <a:spLocks noChangeArrowheads="1"/>
          </p:cNvSpPr>
          <p:nvPr/>
        </p:nvSpPr>
        <p:spPr bwMode="auto">
          <a:xfrm>
            <a:off x="514351" y="1844676"/>
            <a:ext cx="9902826" cy="372409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541338" indent="-541338" algn="l">
              <a:defRPr>
                <a:solidFill>
                  <a:schemeClr val="tx1"/>
                </a:solidFill>
                <a:latin typeface="Arial" panose="020B0604020202020204" pitchFamily="34" charset="0"/>
              </a:defRPr>
            </a:lvl1pPr>
            <a:lvl2pPr marL="1006475" indent="-285750" algn="l">
              <a:defRPr>
                <a:solidFill>
                  <a:schemeClr val="tx1"/>
                </a:solidFill>
                <a:latin typeface="Arial" panose="020B0604020202020204" pitchFamily="34" charset="0"/>
              </a:defRPr>
            </a:lvl2pPr>
            <a:lvl3pPr marL="1414463" indent="-228600" algn="l">
              <a:defRPr>
                <a:solidFill>
                  <a:schemeClr val="tx1"/>
                </a:solidFill>
                <a:latin typeface="Arial" panose="020B0604020202020204" pitchFamily="34" charset="0"/>
              </a:defRPr>
            </a:lvl3pPr>
            <a:lvl4pPr marL="1822450" indent="-228600" algn="l">
              <a:defRPr>
                <a:solidFill>
                  <a:schemeClr val="tx1"/>
                </a:solidFill>
                <a:latin typeface="Arial" panose="020B0604020202020204" pitchFamily="34" charset="0"/>
              </a:defRPr>
            </a:lvl4pPr>
            <a:lvl5pPr marL="2230438" indent="-228600" algn="l">
              <a:defRPr>
                <a:solidFill>
                  <a:schemeClr val="tx1"/>
                </a:solidFill>
                <a:latin typeface="Arial" panose="020B0604020202020204" pitchFamily="34" charset="0"/>
              </a:defRPr>
            </a:lvl5pPr>
            <a:lvl6pPr marL="2687638" indent="-228600" eaLnBrk="0" fontAlgn="base" hangingPunct="0">
              <a:spcBef>
                <a:spcPct val="0"/>
              </a:spcBef>
              <a:spcAft>
                <a:spcPct val="0"/>
              </a:spcAft>
              <a:defRPr>
                <a:solidFill>
                  <a:schemeClr val="tx1"/>
                </a:solidFill>
                <a:latin typeface="Arial" panose="020B0604020202020204" pitchFamily="34" charset="0"/>
              </a:defRPr>
            </a:lvl6pPr>
            <a:lvl7pPr marL="3144838" indent="-228600" eaLnBrk="0" fontAlgn="base" hangingPunct="0">
              <a:spcBef>
                <a:spcPct val="0"/>
              </a:spcBef>
              <a:spcAft>
                <a:spcPct val="0"/>
              </a:spcAft>
              <a:defRPr>
                <a:solidFill>
                  <a:schemeClr val="tx1"/>
                </a:solidFill>
                <a:latin typeface="Arial" panose="020B0604020202020204" pitchFamily="34" charset="0"/>
              </a:defRPr>
            </a:lvl7pPr>
            <a:lvl8pPr marL="3602038" indent="-228600" eaLnBrk="0" fontAlgn="base" hangingPunct="0">
              <a:spcBef>
                <a:spcPct val="0"/>
              </a:spcBef>
              <a:spcAft>
                <a:spcPct val="0"/>
              </a:spcAft>
              <a:defRPr>
                <a:solidFill>
                  <a:schemeClr val="tx1"/>
                </a:solidFill>
                <a:latin typeface="Arial" panose="020B0604020202020204" pitchFamily="34" charset="0"/>
              </a:defRPr>
            </a:lvl8pPr>
            <a:lvl9pPr marL="4059238"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 typeface="Wingdings" panose="05000000000000000000" pitchFamily="2" charset="2"/>
              <a:buChar char="v"/>
            </a:pPr>
            <a:r>
              <a:rPr lang="es-ES" sz="4000" dirty="0"/>
              <a:t>Se organiza con arreglo a un cuerpo de conocimientos fundamentados</a:t>
            </a:r>
          </a:p>
          <a:p>
            <a:pPr algn="just" eaLnBrk="1" hangingPunct="1"/>
            <a:endParaRPr lang="es-ES" sz="4000" dirty="0"/>
          </a:p>
          <a:p>
            <a:pPr algn="just" eaLnBrk="1" hangingPunct="1">
              <a:buFont typeface="Wingdings" panose="05000000000000000000" pitchFamily="2" charset="2"/>
              <a:buChar char="v"/>
            </a:pPr>
            <a:r>
              <a:rPr lang="es-ES" sz="4000" dirty="0"/>
              <a:t>Se utiliza como una de las vías para resolver un problema científico</a:t>
            </a:r>
          </a:p>
          <a:p>
            <a:pPr algn="just" eaLnBrk="1" hangingPunct="1"/>
            <a:endParaRPr lang="es-ES" sz="3600" dirty="0">
              <a:solidFill>
                <a:srgbClr val="660033"/>
              </a:solidFill>
            </a:endParaRPr>
          </a:p>
        </p:txBody>
      </p:sp>
    </p:spTree>
    <p:extLst>
      <p:ext uri="{BB962C8B-B14F-4D97-AF65-F5344CB8AC3E}">
        <p14:creationId xmlns:p14="http://schemas.microsoft.com/office/powerpoint/2010/main" val="151448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wipe(down)">
                                      <p:cBhvr>
                                        <p:cTn id="7" dur="500"/>
                                        <p:tgtEl>
                                          <p:spTgt spid="665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6564"/>
                                        </p:tgtEl>
                                        <p:attrNameLst>
                                          <p:attrName>style.visibility</p:attrName>
                                        </p:attrNameLst>
                                      </p:cBhvr>
                                      <p:to>
                                        <p:strVal val="visible"/>
                                      </p:to>
                                    </p:set>
                                    <p:animEffect transition="in" filter="wipe(down)">
                                      <p:cBhvr>
                                        <p:cTn id="12" dur="5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p:bldP spid="6656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2351089" y="1844675"/>
            <a:ext cx="80660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s-ES" sz="3600">
              <a:latin typeface="Arial Black" panose="020B0A04020102020204" pitchFamily="34" charset="0"/>
            </a:endParaRPr>
          </a:p>
        </p:txBody>
      </p:sp>
      <p:sp>
        <p:nvSpPr>
          <p:cNvPr id="67588" name="Text Box 4"/>
          <p:cNvSpPr txBox="1">
            <a:spLocks noChangeArrowheads="1"/>
          </p:cNvSpPr>
          <p:nvPr/>
        </p:nvSpPr>
        <p:spPr bwMode="auto">
          <a:xfrm>
            <a:off x="685801" y="1844674"/>
            <a:ext cx="9731376" cy="440120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635000" indent="-635000" algn="l">
              <a:defRPr>
                <a:solidFill>
                  <a:schemeClr val="tx1"/>
                </a:solidFill>
                <a:latin typeface="Arial" panose="020B0604020202020204" pitchFamily="34" charset="0"/>
              </a:defRPr>
            </a:lvl1pPr>
            <a:lvl2pPr marL="1100138" indent="-285750" algn="l">
              <a:defRPr>
                <a:solidFill>
                  <a:schemeClr val="tx1"/>
                </a:solidFill>
                <a:latin typeface="Arial" panose="020B0604020202020204" pitchFamily="34" charset="0"/>
              </a:defRPr>
            </a:lvl2pPr>
            <a:lvl3pPr marL="1508125" indent="-228600" algn="l">
              <a:defRPr>
                <a:solidFill>
                  <a:schemeClr val="tx1"/>
                </a:solidFill>
                <a:latin typeface="Arial" panose="020B0604020202020204" pitchFamily="34" charset="0"/>
              </a:defRPr>
            </a:lvl3pPr>
            <a:lvl4pPr marL="1916113" indent="-228600" algn="l">
              <a:defRPr>
                <a:solidFill>
                  <a:schemeClr val="tx1"/>
                </a:solidFill>
                <a:latin typeface="Arial" panose="020B0604020202020204" pitchFamily="34" charset="0"/>
              </a:defRPr>
            </a:lvl4pPr>
            <a:lvl5pPr marL="2324100" indent="-228600" algn="l">
              <a:defRPr>
                <a:solidFill>
                  <a:schemeClr val="tx1"/>
                </a:solidFill>
                <a:latin typeface="Arial" panose="020B0604020202020204" pitchFamily="34" charset="0"/>
              </a:defRPr>
            </a:lvl5pPr>
            <a:lvl6pPr marL="2781300" indent="-228600" eaLnBrk="0" fontAlgn="base" hangingPunct="0">
              <a:spcBef>
                <a:spcPct val="0"/>
              </a:spcBef>
              <a:spcAft>
                <a:spcPct val="0"/>
              </a:spcAft>
              <a:defRPr>
                <a:solidFill>
                  <a:schemeClr val="tx1"/>
                </a:solidFill>
                <a:latin typeface="Arial" panose="020B0604020202020204" pitchFamily="34" charset="0"/>
              </a:defRPr>
            </a:lvl6pPr>
            <a:lvl7pPr marL="3238500" indent="-228600" eaLnBrk="0" fontAlgn="base" hangingPunct="0">
              <a:spcBef>
                <a:spcPct val="0"/>
              </a:spcBef>
              <a:spcAft>
                <a:spcPct val="0"/>
              </a:spcAft>
              <a:defRPr>
                <a:solidFill>
                  <a:schemeClr val="tx1"/>
                </a:solidFill>
                <a:latin typeface="Arial" panose="020B0604020202020204" pitchFamily="34" charset="0"/>
              </a:defRPr>
            </a:lvl7pPr>
            <a:lvl8pPr marL="3695700" indent="-228600" eaLnBrk="0" fontAlgn="base" hangingPunct="0">
              <a:spcBef>
                <a:spcPct val="0"/>
              </a:spcBef>
              <a:spcAft>
                <a:spcPct val="0"/>
              </a:spcAft>
              <a:defRPr>
                <a:solidFill>
                  <a:schemeClr val="tx1"/>
                </a:solidFill>
                <a:latin typeface="Arial" panose="020B0604020202020204" pitchFamily="34" charset="0"/>
              </a:defRPr>
            </a:lvl8pPr>
            <a:lvl9pPr marL="41529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 typeface="Wingdings" panose="05000000000000000000" pitchFamily="2" charset="2"/>
              <a:buChar char="v"/>
            </a:pPr>
            <a:r>
              <a:rPr lang="es-ES" sz="4000" dirty="0"/>
              <a:t>Se efectúa sobre la base de indicadores que permiten dirigir la atención hacia lo esencial</a:t>
            </a:r>
          </a:p>
          <a:p>
            <a:pPr algn="just" eaLnBrk="1" hangingPunct="1">
              <a:buFontTx/>
              <a:buChar char="•"/>
            </a:pPr>
            <a:endParaRPr lang="es-ES" sz="4000" dirty="0"/>
          </a:p>
          <a:p>
            <a:pPr algn="just" eaLnBrk="1" hangingPunct="1">
              <a:buFont typeface="Wingdings" panose="05000000000000000000" pitchFamily="2" charset="2"/>
              <a:buChar char="v"/>
            </a:pPr>
            <a:r>
              <a:rPr lang="es-ES" sz="4000" dirty="0"/>
              <a:t>Minimiza la influencia de diferentes fuentes de error para garantizar la objetividad</a:t>
            </a:r>
          </a:p>
        </p:txBody>
      </p:sp>
      <p:sp>
        <p:nvSpPr>
          <p:cNvPr id="67590" name="Text Box 3"/>
          <p:cNvSpPr txBox="1">
            <a:spLocks noChangeArrowheads="1"/>
          </p:cNvSpPr>
          <p:nvPr/>
        </p:nvSpPr>
        <p:spPr bwMode="auto">
          <a:xfrm>
            <a:off x="685801" y="473075"/>
            <a:ext cx="102028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sz="3600" b="1" dirty="0"/>
              <a:t>Características de la observación científica</a:t>
            </a:r>
          </a:p>
        </p:txBody>
      </p:sp>
    </p:spTree>
    <p:extLst>
      <p:ext uri="{BB962C8B-B14F-4D97-AF65-F5344CB8AC3E}">
        <p14:creationId xmlns:p14="http://schemas.microsoft.com/office/powerpoint/2010/main" val="142615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7590"/>
                                        </p:tgtEl>
                                        <p:attrNameLst>
                                          <p:attrName>style.visibility</p:attrName>
                                        </p:attrNameLst>
                                      </p:cBhvr>
                                      <p:to>
                                        <p:strVal val="visible"/>
                                      </p:to>
                                    </p:set>
                                    <p:animEffect transition="in" filter="fade">
                                      <p:cBhvr>
                                        <p:cTn id="7" dur="1000"/>
                                        <p:tgtEl>
                                          <p:spTgt spid="67590"/>
                                        </p:tgtEl>
                                      </p:cBhvr>
                                    </p:animEffect>
                                    <p:anim calcmode="lin" valueType="num">
                                      <p:cBhvr>
                                        <p:cTn id="8" dur="1000" fill="hold"/>
                                        <p:tgtEl>
                                          <p:spTgt spid="67590"/>
                                        </p:tgtEl>
                                        <p:attrNameLst>
                                          <p:attrName>ppt_x</p:attrName>
                                        </p:attrNameLst>
                                      </p:cBhvr>
                                      <p:tavLst>
                                        <p:tav tm="0">
                                          <p:val>
                                            <p:strVal val="#ppt_x"/>
                                          </p:val>
                                        </p:tav>
                                        <p:tav tm="100000">
                                          <p:val>
                                            <p:strVal val="#ppt_x"/>
                                          </p:val>
                                        </p:tav>
                                      </p:tavLst>
                                    </p:anim>
                                    <p:anim calcmode="lin" valueType="num">
                                      <p:cBhvr>
                                        <p:cTn id="9" dur="1000" fill="hold"/>
                                        <p:tgtEl>
                                          <p:spTgt spid="6759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7588"/>
                                        </p:tgtEl>
                                        <p:attrNameLst>
                                          <p:attrName>style.visibility</p:attrName>
                                        </p:attrNameLst>
                                      </p:cBhvr>
                                      <p:to>
                                        <p:strVal val="visible"/>
                                      </p:to>
                                    </p:set>
                                    <p:animEffect transition="in" filter="circle(in)">
                                      <p:cBhvr>
                                        <p:cTn id="14" dur="2000"/>
                                        <p:tgtEl>
                                          <p:spTgt spid="67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animBg="1"/>
      <p:bldP spid="675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7213" y="2531041"/>
            <a:ext cx="10344150" cy="3046988"/>
          </a:xfrm>
          <a:prstGeom prst="rect">
            <a:avLst/>
          </a:prstGeom>
        </p:spPr>
        <p:txBody>
          <a:bodyPr wrap="square">
            <a:spAutoFit/>
          </a:bodyPr>
          <a:lstStyle/>
          <a:p>
            <a:pPr algn="just"/>
            <a:r>
              <a:rPr lang="es-ES" sz="3200" dirty="0"/>
              <a:t>Considerar que el conocimiento es un reflejo o representación de la realidad, que el sujeto reconstruye activamente, a partir de un sistema de operaciones mentales que permite encontrarle sentido a dicha realidad y comprenderla, para así poder transformarla.</a:t>
            </a:r>
          </a:p>
          <a:p>
            <a:pPr algn="just"/>
            <a:endParaRPr lang="es-ES" sz="3200" dirty="0"/>
          </a:p>
        </p:txBody>
      </p:sp>
      <p:pic>
        <p:nvPicPr>
          <p:cNvPr id="3" name="Imagen 2"/>
          <p:cNvPicPr>
            <a:picLocks noChangeAspect="1"/>
          </p:cNvPicPr>
          <p:nvPr/>
        </p:nvPicPr>
        <p:blipFill>
          <a:blip r:embed="rId2"/>
          <a:stretch>
            <a:fillRect/>
          </a:stretch>
        </p:blipFill>
        <p:spPr>
          <a:xfrm>
            <a:off x="828039" y="497908"/>
            <a:ext cx="10278747" cy="1347333"/>
          </a:xfrm>
          <a:prstGeom prst="rect">
            <a:avLst/>
          </a:prstGeom>
        </p:spPr>
      </p:pic>
    </p:spTree>
    <p:extLst>
      <p:ext uri="{BB962C8B-B14F-4D97-AF65-F5344CB8AC3E}">
        <p14:creationId xmlns:p14="http://schemas.microsoft.com/office/powerpoint/2010/main" val="8479195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8"/>
          <p:cNvSpPr txBox="1">
            <a:spLocks noChangeArrowheads="1"/>
          </p:cNvSpPr>
          <p:nvPr/>
        </p:nvSpPr>
        <p:spPr bwMode="auto">
          <a:xfrm>
            <a:off x="3071813" y="115888"/>
            <a:ext cx="66976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sz="3600" b="1" dirty="0"/>
              <a:t>Tipos de observación</a:t>
            </a:r>
          </a:p>
        </p:txBody>
      </p:sp>
      <p:sp>
        <p:nvSpPr>
          <p:cNvPr id="68616" name="Text Box 14"/>
          <p:cNvSpPr txBox="1">
            <a:spLocks noChangeArrowheads="1"/>
          </p:cNvSpPr>
          <p:nvPr/>
        </p:nvSpPr>
        <p:spPr bwMode="auto">
          <a:xfrm>
            <a:off x="2782889" y="1989138"/>
            <a:ext cx="3889375" cy="1592262"/>
          </a:xfrm>
          <a:prstGeom prst="rect">
            <a:avLst/>
          </a:prstGeom>
          <a:noFill/>
          <a:ln w="38100">
            <a:solidFill>
              <a:srgbClr val="6600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3200">
                <a:solidFill>
                  <a:srgbClr val="660033"/>
                </a:solidFill>
              </a:rPr>
              <a:t>       Participante</a:t>
            </a:r>
          </a:p>
          <a:p>
            <a:pPr eaLnBrk="1" hangingPunct="1"/>
            <a:r>
              <a:rPr lang="es-ES" sz="3200">
                <a:solidFill>
                  <a:srgbClr val="660033"/>
                </a:solidFill>
              </a:rPr>
              <a:t>        </a:t>
            </a:r>
          </a:p>
          <a:p>
            <a:pPr eaLnBrk="1" hangingPunct="1"/>
            <a:r>
              <a:rPr lang="es-ES" sz="3200">
                <a:solidFill>
                  <a:srgbClr val="660033"/>
                </a:solidFill>
              </a:rPr>
              <a:t>     No participante</a:t>
            </a:r>
          </a:p>
        </p:txBody>
      </p:sp>
      <p:sp>
        <p:nvSpPr>
          <p:cNvPr id="68623" name="AutoShape 23"/>
          <p:cNvSpPr>
            <a:spLocks noChangeArrowheads="1"/>
          </p:cNvSpPr>
          <p:nvPr/>
        </p:nvSpPr>
        <p:spPr bwMode="auto">
          <a:xfrm>
            <a:off x="4511675" y="2565400"/>
            <a:ext cx="215900" cy="287338"/>
          </a:xfrm>
          <a:prstGeom prst="upDownArrow">
            <a:avLst>
              <a:gd name="adj1" fmla="val 50000"/>
              <a:gd name="adj2" fmla="val 26618"/>
            </a:avLst>
          </a:prstGeom>
          <a:solidFill>
            <a:schemeClr val="accent1"/>
          </a:solidFill>
          <a:ln w="9525">
            <a:solidFill>
              <a:schemeClr val="tx1"/>
            </a:solidFill>
            <a:miter lim="800000"/>
            <a:headEnd/>
            <a:tailEnd/>
          </a:ln>
        </p:spPr>
        <p:txBody>
          <a:bodyPr wrap="none" anchor="ct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p>
        </p:txBody>
      </p:sp>
      <p:sp>
        <p:nvSpPr>
          <p:cNvPr id="68626" name="Text Box 18"/>
          <p:cNvSpPr txBox="1">
            <a:spLocks noChangeArrowheads="1"/>
          </p:cNvSpPr>
          <p:nvPr/>
        </p:nvSpPr>
        <p:spPr bwMode="auto">
          <a:xfrm>
            <a:off x="2279650" y="1268414"/>
            <a:ext cx="57610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s-ES_tradnl" sz="3200">
                <a:solidFill>
                  <a:srgbClr val="993300"/>
                </a:solidFill>
                <a:latin typeface="Arial" panose="020B0604020202020204" pitchFamily="34" charset="0"/>
              </a:rPr>
              <a:t>Por el papel del observador :</a:t>
            </a:r>
          </a:p>
        </p:txBody>
      </p:sp>
      <p:sp>
        <p:nvSpPr>
          <p:cNvPr id="68627" name="Text Box 19"/>
          <p:cNvSpPr txBox="1">
            <a:spLocks noChangeArrowheads="1"/>
          </p:cNvSpPr>
          <p:nvPr/>
        </p:nvSpPr>
        <p:spPr bwMode="auto">
          <a:xfrm>
            <a:off x="3935414" y="3924300"/>
            <a:ext cx="57610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s-ES_tradnl" sz="3200">
                <a:solidFill>
                  <a:srgbClr val="993300"/>
                </a:solidFill>
                <a:latin typeface="Arial" panose="020B0604020202020204" pitchFamily="34" charset="0"/>
              </a:rPr>
              <a:t>Por los medios utilizados:</a:t>
            </a:r>
          </a:p>
        </p:txBody>
      </p:sp>
      <p:grpSp>
        <p:nvGrpSpPr>
          <p:cNvPr id="68631" name="Group 23"/>
          <p:cNvGrpSpPr>
            <a:grpSpLocks/>
          </p:cNvGrpSpPr>
          <p:nvPr/>
        </p:nvGrpSpPr>
        <p:grpSpPr bwMode="auto">
          <a:xfrm>
            <a:off x="5808664" y="4716463"/>
            <a:ext cx="4460875" cy="1592262"/>
            <a:chOff x="3061" y="2813"/>
            <a:chExt cx="2448" cy="1003"/>
          </a:xfrm>
        </p:grpSpPr>
        <p:sp>
          <p:nvSpPr>
            <p:cNvPr id="68629" name="Text Box 15"/>
            <p:cNvSpPr txBox="1">
              <a:spLocks noChangeArrowheads="1"/>
            </p:cNvSpPr>
            <p:nvPr/>
          </p:nvSpPr>
          <p:spPr bwMode="auto">
            <a:xfrm>
              <a:off x="3061" y="2813"/>
              <a:ext cx="2448" cy="1003"/>
            </a:xfrm>
            <a:prstGeom prst="rect">
              <a:avLst/>
            </a:prstGeom>
            <a:noFill/>
            <a:ln w="38100">
              <a:solidFill>
                <a:srgbClr val="6600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3200">
                  <a:solidFill>
                    <a:srgbClr val="660033"/>
                  </a:solidFill>
                </a:rPr>
                <a:t>      Estructurada </a:t>
              </a:r>
            </a:p>
            <a:p>
              <a:pPr eaLnBrk="1" hangingPunct="1"/>
              <a:endParaRPr lang="es-ES" sz="3200">
                <a:solidFill>
                  <a:srgbClr val="660033"/>
                </a:solidFill>
              </a:endParaRPr>
            </a:p>
            <a:p>
              <a:pPr eaLnBrk="1" hangingPunct="1"/>
              <a:r>
                <a:rPr lang="es-ES" sz="3200">
                  <a:solidFill>
                    <a:srgbClr val="660033"/>
                  </a:solidFill>
                </a:rPr>
                <a:t>     No estructurada</a:t>
              </a:r>
            </a:p>
          </p:txBody>
        </p:sp>
        <p:sp>
          <p:nvSpPr>
            <p:cNvPr id="68630" name="AutoShape 24"/>
            <p:cNvSpPr>
              <a:spLocks noChangeArrowheads="1"/>
            </p:cNvSpPr>
            <p:nvPr/>
          </p:nvSpPr>
          <p:spPr bwMode="auto">
            <a:xfrm>
              <a:off x="4241" y="3203"/>
              <a:ext cx="136" cy="181"/>
            </a:xfrm>
            <a:prstGeom prst="upDownArrow">
              <a:avLst>
                <a:gd name="adj1" fmla="val 50000"/>
                <a:gd name="adj2" fmla="val 26618"/>
              </a:avLst>
            </a:prstGeom>
            <a:solidFill>
              <a:schemeClr val="accent1"/>
            </a:solidFill>
            <a:ln w="9525">
              <a:solidFill>
                <a:schemeClr val="tx1"/>
              </a:solidFill>
              <a:miter lim="800000"/>
              <a:headEnd/>
              <a:tailEnd/>
            </a:ln>
          </p:spPr>
          <p:txBody>
            <a:bodyPr wrap="none" anchor="ct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2000"/>
            </a:p>
          </p:txBody>
        </p:sp>
      </p:grpSp>
    </p:spTree>
    <p:extLst>
      <p:ext uri="{BB962C8B-B14F-4D97-AF65-F5344CB8AC3E}">
        <p14:creationId xmlns:p14="http://schemas.microsoft.com/office/powerpoint/2010/main" val="42852635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8"/>
          <p:cNvSpPr txBox="1">
            <a:spLocks noChangeArrowheads="1"/>
          </p:cNvSpPr>
          <p:nvPr/>
        </p:nvSpPr>
        <p:spPr bwMode="auto">
          <a:xfrm>
            <a:off x="2714626" y="311618"/>
            <a:ext cx="66976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s-ES" sz="3600" b="1" dirty="0"/>
              <a:t>Tipos de observación</a:t>
            </a:r>
          </a:p>
        </p:txBody>
      </p:sp>
      <p:grpSp>
        <p:nvGrpSpPr>
          <p:cNvPr id="170015" name="Group 31"/>
          <p:cNvGrpSpPr>
            <a:grpSpLocks/>
          </p:cNvGrpSpPr>
          <p:nvPr/>
        </p:nvGrpSpPr>
        <p:grpSpPr bwMode="auto">
          <a:xfrm>
            <a:off x="4295775" y="4899022"/>
            <a:ext cx="5824538" cy="584200"/>
            <a:chOff x="249" y="2263"/>
            <a:chExt cx="2540" cy="368"/>
          </a:xfrm>
        </p:grpSpPr>
        <p:sp>
          <p:nvSpPr>
            <p:cNvPr id="170004" name="Text Box 13"/>
            <p:cNvSpPr txBox="1">
              <a:spLocks noChangeArrowheads="1"/>
            </p:cNvSpPr>
            <p:nvPr/>
          </p:nvSpPr>
          <p:spPr bwMode="auto">
            <a:xfrm>
              <a:off x="249" y="2263"/>
              <a:ext cx="2540" cy="368"/>
            </a:xfrm>
            <a:prstGeom prst="rect">
              <a:avLst/>
            </a:prstGeom>
            <a:noFill/>
            <a:ln w="38100">
              <a:solidFill>
                <a:srgbClr val="6600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3200">
                  <a:solidFill>
                    <a:srgbClr val="660033"/>
                  </a:solidFill>
                </a:rPr>
                <a:t>Individual             En grupos </a:t>
              </a:r>
            </a:p>
          </p:txBody>
        </p:sp>
        <p:sp>
          <p:nvSpPr>
            <p:cNvPr id="170010" name="AutoShape 20"/>
            <p:cNvSpPr>
              <a:spLocks noChangeArrowheads="1"/>
            </p:cNvSpPr>
            <p:nvPr/>
          </p:nvSpPr>
          <p:spPr bwMode="auto">
            <a:xfrm>
              <a:off x="1383" y="2387"/>
              <a:ext cx="181" cy="136"/>
            </a:xfrm>
            <a:prstGeom prst="leftRightArrow">
              <a:avLst>
                <a:gd name="adj1" fmla="val 50000"/>
                <a:gd name="adj2" fmla="val 26618"/>
              </a:avLst>
            </a:prstGeom>
            <a:solidFill>
              <a:schemeClr val="accent1"/>
            </a:solidFill>
            <a:ln w="9525">
              <a:solidFill>
                <a:schemeClr val="tx1"/>
              </a:solidFill>
              <a:miter lim="800000"/>
              <a:headEnd/>
              <a:tailEnd/>
            </a:ln>
          </p:spPr>
          <p:txBody>
            <a:bodyPr wrap="none" anchor="ct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2000"/>
            </a:p>
          </p:txBody>
        </p:sp>
      </p:grpSp>
      <p:sp>
        <p:nvSpPr>
          <p:cNvPr id="170006" name="Text Box 16"/>
          <p:cNvSpPr txBox="1">
            <a:spLocks noChangeArrowheads="1"/>
          </p:cNvSpPr>
          <p:nvPr/>
        </p:nvSpPr>
        <p:spPr bwMode="auto">
          <a:xfrm>
            <a:off x="2208213" y="2565401"/>
            <a:ext cx="7956550" cy="584775"/>
          </a:xfrm>
          <a:prstGeom prst="rect">
            <a:avLst/>
          </a:prstGeom>
          <a:noFill/>
          <a:ln w="38100">
            <a:solidFill>
              <a:srgbClr val="6600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3200">
                <a:solidFill>
                  <a:srgbClr val="660033"/>
                </a:solidFill>
              </a:rPr>
              <a:t>Real y oportuna              De laboratorio </a:t>
            </a:r>
          </a:p>
        </p:txBody>
      </p:sp>
      <p:sp>
        <p:nvSpPr>
          <p:cNvPr id="170011" name="AutoShape 21"/>
          <p:cNvSpPr>
            <a:spLocks noChangeArrowheads="1"/>
          </p:cNvSpPr>
          <p:nvPr/>
        </p:nvSpPr>
        <p:spPr bwMode="auto">
          <a:xfrm>
            <a:off x="5951538" y="2781300"/>
            <a:ext cx="546100" cy="215900"/>
          </a:xfrm>
          <a:prstGeom prst="leftRightArrow">
            <a:avLst>
              <a:gd name="adj1" fmla="val 50000"/>
              <a:gd name="adj2" fmla="val 50588"/>
            </a:avLst>
          </a:prstGeom>
          <a:solidFill>
            <a:schemeClr val="accent1"/>
          </a:solidFill>
          <a:ln w="9525">
            <a:solidFill>
              <a:schemeClr val="tx1"/>
            </a:solidFill>
            <a:miter lim="800000"/>
            <a:headEnd/>
            <a:tailEnd/>
          </a:ln>
        </p:spPr>
        <p:txBody>
          <a:bodyPr wrap="none" anchor="ct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2000"/>
          </a:p>
        </p:txBody>
      </p:sp>
      <p:sp>
        <p:nvSpPr>
          <p:cNvPr id="170014" name="Text Box 30"/>
          <p:cNvSpPr txBox="1">
            <a:spLocks noChangeArrowheads="1"/>
          </p:cNvSpPr>
          <p:nvPr/>
        </p:nvSpPr>
        <p:spPr bwMode="auto">
          <a:xfrm>
            <a:off x="1919289" y="1516064"/>
            <a:ext cx="66563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s-ES_tradnl" sz="3200">
                <a:solidFill>
                  <a:srgbClr val="993300"/>
                </a:solidFill>
                <a:latin typeface="Arial" panose="020B0604020202020204" pitchFamily="34" charset="0"/>
              </a:rPr>
              <a:t>Por el lugar donde se utiliza:</a:t>
            </a:r>
          </a:p>
        </p:txBody>
      </p:sp>
      <p:sp>
        <p:nvSpPr>
          <p:cNvPr id="170020" name="Text Box 36"/>
          <p:cNvSpPr txBox="1">
            <a:spLocks noChangeArrowheads="1"/>
          </p:cNvSpPr>
          <p:nvPr/>
        </p:nvSpPr>
        <p:spPr bwMode="auto">
          <a:xfrm>
            <a:off x="3286125" y="3675064"/>
            <a:ext cx="66563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s-ES_tradnl" sz="3200">
                <a:solidFill>
                  <a:srgbClr val="993300"/>
                </a:solidFill>
                <a:latin typeface="Arial" panose="020B0604020202020204" pitchFamily="34" charset="0"/>
              </a:rPr>
              <a:t>Por el número de observadores:</a:t>
            </a:r>
          </a:p>
        </p:txBody>
      </p:sp>
    </p:spTree>
    <p:extLst>
      <p:ext uri="{BB962C8B-B14F-4D97-AF65-F5344CB8AC3E}">
        <p14:creationId xmlns:p14="http://schemas.microsoft.com/office/powerpoint/2010/main" val="16622185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142875" y="344487"/>
            <a:ext cx="11944349" cy="1035051"/>
          </a:xfrm>
        </p:spPr>
        <p:txBody>
          <a:bodyPr>
            <a:noAutofit/>
          </a:bodyPr>
          <a:lstStyle/>
          <a:p>
            <a:pPr algn="ctr"/>
            <a:r>
              <a:rPr lang="es-ES_tradnl" sz="3600" b="1" dirty="0">
                <a:latin typeface="Arial" panose="020B0604020202020204" pitchFamily="34" charset="0"/>
                <a:ea typeface="+mn-ea"/>
                <a:cs typeface="+mn-cs"/>
              </a:rPr>
              <a:t>Instrumentos de recolección de información en la  Observación</a:t>
            </a:r>
          </a:p>
        </p:txBody>
      </p:sp>
      <p:sp>
        <p:nvSpPr>
          <p:cNvPr id="171011" name="Rectangle 3"/>
          <p:cNvSpPr>
            <a:spLocks noGrp="1" noChangeArrowheads="1"/>
          </p:cNvSpPr>
          <p:nvPr>
            <p:ph type="body" idx="1"/>
          </p:nvPr>
        </p:nvSpPr>
        <p:spPr>
          <a:xfrm>
            <a:off x="2254251" y="1885950"/>
            <a:ext cx="7488237" cy="4319588"/>
          </a:xfrm>
        </p:spPr>
        <p:txBody>
          <a:bodyPr>
            <a:normAutofit/>
          </a:bodyPr>
          <a:lstStyle/>
          <a:p>
            <a:pPr marL="541338" indent="-541338">
              <a:lnSpc>
                <a:spcPct val="150000"/>
              </a:lnSpc>
            </a:pPr>
            <a:r>
              <a:rPr lang="es-ES_tradnl" sz="4000" dirty="0">
                <a:latin typeface="Arial" panose="020B0604020202020204" pitchFamily="34" charset="0"/>
              </a:rPr>
              <a:t>Diario de campo</a:t>
            </a:r>
          </a:p>
          <a:p>
            <a:pPr marL="541338" indent="-541338">
              <a:lnSpc>
                <a:spcPct val="150000"/>
              </a:lnSpc>
            </a:pPr>
            <a:r>
              <a:rPr lang="es-ES_tradnl" sz="4000" dirty="0">
                <a:latin typeface="Arial" panose="020B0604020202020204" pitchFamily="34" charset="0"/>
              </a:rPr>
              <a:t>Cuaderno de notas</a:t>
            </a:r>
          </a:p>
          <a:p>
            <a:pPr marL="541338" indent="-541338">
              <a:lnSpc>
                <a:spcPct val="150000"/>
              </a:lnSpc>
            </a:pPr>
            <a:r>
              <a:rPr lang="es-ES_tradnl" sz="4000" dirty="0">
                <a:latin typeface="Arial" panose="020B0604020202020204" pitchFamily="34" charset="0"/>
              </a:rPr>
              <a:t>Cuadros de trabajo</a:t>
            </a:r>
          </a:p>
          <a:p>
            <a:pPr marL="541338" indent="-541338">
              <a:lnSpc>
                <a:spcPct val="150000"/>
              </a:lnSpc>
            </a:pPr>
            <a:r>
              <a:rPr lang="es-ES_tradnl" sz="4000" dirty="0">
                <a:latin typeface="Arial" panose="020B0604020202020204" pitchFamily="34" charset="0"/>
              </a:rPr>
              <a:t>Dispositivos mecánicos</a:t>
            </a:r>
          </a:p>
        </p:txBody>
      </p:sp>
    </p:spTree>
    <p:extLst>
      <p:ext uri="{BB962C8B-B14F-4D97-AF65-F5344CB8AC3E}">
        <p14:creationId xmlns:p14="http://schemas.microsoft.com/office/powerpoint/2010/main" val="249684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1010"/>
                                        </p:tgtEl>
                                        <p:attrNameLst>
                                          <p:attrName>style.visibility</p:attrName>
                                        </p:attrNameLst>
                                      </p:cBhvr>
                                      <p:to>
                                        <p:strVal val="visible"/>
                                      </p:to>
                                    </p:set>
                                    <p:animEffect transition="in" filter="wipe(down)">
                                      <p:cBhvr>
                                        <p:cTn id="7" dur="500"/>
                                        <p:tgtEl>
                                          <p:spTgt spid="1710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1011">
                                            <p:txEl>
                                              <p:pRg st="0" end="0"/>
                                            </p:txEl>
                                          </p:spTgt>
                                        </p:tgtEl>
                                        <p:attrNameLst>
                                          <p:attrName>style.visibility</p:attrName>
                                        </p:attrNameLst>
                                      </p:cBhvr>
                                      <p:to>
                                        <p:strVal val="visible"/>
                                      </p:to>
                                    </p:set>
                                    <p:animEffect transition="in" filter="wipe(down)">
                                      <p:cBhvr>
                                        <p:cTn id="12" dur="500"/>
                                        <p:tgtEl>
                                          <p:spTgt spid="1710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1011">
                                            <p:txEl>
                                              <p:pRg st="1" end="1"/>
                                            </p:txEl>
                                          </p:spTgt>
                                        </p:tgtEl>
                                        <p:attrNameLst>
                                          <p:attrName>style.visibility</p:attrName>
                                        </p:attrNameLst>
                                      </p:cBhvr>
                                      <p:to>
                                        <p:strVal val="visible"/>
                                      </p:to>
                                    </p:set>
                                    <p:animEffect transition="in" filter="wipe(down)">
                                      <p:cBhvr>
                                        <p:cTn id="17" dur="500"/>
                                        <p:tgtEl>
                                          <p:spTgt spid="1710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1011">
                                            <p:txEl>
                                              <p:pRg st="2" end="2"/>
                                            </p:txEl>
                                          </p:spTgt>
                                        </p:tgtEl>
                                        <p:attrNameLst>
                                          <p:attrName>style.visibility</p:attrName>
                                        </p:attrNameLst>
                                      </p:cBhvr>
                                      <p:to>
                                        <p:strVal val="visible"/>
                                      </p:to>
                                    </p:set>
                                    <p:animEffect transition="in" filter="wipe(down)">
                                      <p:cBhvr>
                                        <p:cTn id="22" dur="500"/>
                                        <p:tgtEl>
                                          <p:spTgt spid="1710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71011">
                                            <p:txEl>
                                              <p:pRg st="3" end="3"/>
                                            </p:txEl>
                                          </p:spTgt>
                                        </p:tgtEl>
                                        <p:attrNameLst>
                                          <p:attrName>style.visibility</p:attrName>
                                        </p:attrNameLst>
                                      </p:cBhvr>
                                      <p:to>
                                        <p:strVal val="visible"/>
                                      </p:to>
                                    </p:set>
                                    <p:animEffect transition="in" filter="wipe(down)">
                                      <p:cBhvr>
                                        <p:cTn id="27" dur="500"/>
                                        <p:tgtEl>
                                          <p:spTgt spid="171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P spid="171011"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2351089" y="1844675"/>
            <a:ext cx="80660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s-ES" sz="3600">
              <a:latin typeface="Arial Black" panose="020B0A04020102020204" pitchFamily="34" charset="0"/>
            </a:endParaRPr>
          </a:p>
        </p:txBody>
      </p:sp>
      <p:sp>
        <p:nvSpPr>
          <p:cNvPr id="69635" name="Text Box 9"/>
          <p:cNvSpPr txBox="1">
            <a:spLocks noChangeArrowheads="1"/>
          </p:cNvSpPr>
          <p:nvPr/>
        </p:nvSpPr>
        <p:spPr bwMode="auto">
          <a:xfrm>
            <a:off x="2537619" y="324069"/>
            <a:ext cx="741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sz="3600" b="1" dirty="0"/>
              <a:t>La guía de observación</a:t>
            </a:r>
          </a:p>
        </p:txBody>
      </p:sp>
      <p:sp>
        <p:nvSpPr>
          <p:cNvPr id="69636" name="Text Box 10"/>
          <p:cNvSpPr txBox="1">
            <a:spLocks noChangeArrowheads="1"/>
          </p:cNvSpPr>
          <p:nvPr/>
        </p:nvSpPr>
        <p:spPr bwMode="auto">
          <a:xfrm>
            <a:off x="0" y="970400"/>
            <a:ext cx="12192000" cy="551824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442913" indent="-442913"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541338">
              <a:lnSpc>
                <a:spcPct val="150000"/>
              </a:lnSpc>
              <a:buFont typeface="Arial" panose="020B0604020202020204" pitchFamily="34" charset="0"/>
              <a:buChar char="•"/>
            </a:pPr>
            <a:r>
              <a:rPr lang="es-ES" sz="4000" dirty="0"/>
              <a:t>Es el instrumento que se emplea para una observación sistematizada</a:t>
            </a:r>
          </a:p>
          <a:p>
            <a:pPr marL="0" indent="-541338">
              <a:lnSpc>
                <a:spcPct val="150000"/>
              </a:lnSpc>
              <a:buFont typeface="Arial" panose="020B0604020202020204" pitchFamily="34" charset="0"/>
              <a:buChar char="•"/>
            </a:pPr>
            <a:r>
              <a:rPr lang="es-ES" sz="4000" dirty="0"/>
              <a:t>Responde a un objetivo</a:t>
            </a:r>
          </a:p>
          <a:p>
            <a:pPr marL="0" indent="-541338">
              <a:lnSpc>
                <a:spcPct val="150000"/>
              </a:lnSpc>
              <a:buFont typeface="Arial" panose="020B0604020202020204" pitchFamily="34" charset="0"/>
              <a:buChar char="•"/>
            </a:pPr>
            <a:r>
              <a:rPr lang="es-ES" sz="4000" dirty="0"/>
              <a:t>Se elabora atendiendo a indicadores</a:t>
            </a:r>
          </a:p>
          <a:p>
            <a:pPr marL="0" indent="-541338">
              <a:lnSpc>
                <a:spcPct val="150000"/>
              </a:lnSpc>
              <a:buFont typeface="Arial" panose="020B0604020202020204" pitchFamily="34" charset="0"/>
              <a:buChar char="•"/>
            </a:pPr>
            <a:r>
              <a:rPr lang="es-ES" sz="4000" dirty="0"/>
              <a:t>Debe  facilitar  la  recogida  y procesamiento de la información</a:t>
            </a:r>
          </a:p>
        </p:txBody>
      </p:sp>
    </p:spTree>
    <p:extLst>
      <p:ext uri="{BB962C8B-B14F-4D97-AF65-F5344CB8AC3E}">
        <p14:creationId xmlns:p14="http://schemas.microsoft.com/office/powerpoint/2010/main" val="140071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wipe(down)">
                                      <p:cBhvr>
                                        <p:cTn id="7" dur="500"/>
                                        <p:tgtEl>
                                          <p:spTgt spid="696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9636"/>
                                        </p:tgtEl>
                                        <p:attrNameLst>
                                          <p:attrName>style.visibility</p:attrName>
                                        </p:attrNameLst>
                                      </p:cBhvr>
                                      <p:to>
                                        <p:strVal val="visible"/>
                                      </p:to>
                                    </p:set>
                                    <p:animEffect transition="in" filter="circle(in)">
                                      <p:cBhvr>
                                        <p:cTn id="12" dur="20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6963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042989" y="458788"/>
            <a:ext cx="9167812" cy="819150"/>
          </a:xfrm>
        </p:spPr>
        <p:txBody>
          <a:bodyPr>
            <a:noAutofit/>
          </a:bodyPr>
          <a:lstStyle/>
          <a:p>
            <a:pPr>
              <a:spcBef>
                <a:spcPct val="50000"/>
              </a:spcBef>
            </a:pPr>
            <a:r>
              <a:rPr lang="es-ES_tradnl" sz="3600" b="1" dirty="0">
                <a:latin typeface="Arial" panose="020B0604020202020204" pitchFamily="34" charset="0"/>
                <a:ea typeface="+mn-ea"/>
                <a:cs typeface="+mn-cs"/>
              </a:rPr>
              <a:t>La entrevista como método empírico</a:t>
            </a:r>
          </a:p>
        </p:txBody>
      </p:sp>
      <p:sp>
        <p:nvSpPr>
          <p:cNvPr id="181251" name="Rectangle 3"/>
          <p:cNvSpPr>
            <a:spLocks noGrp="1" noChangeArrowheads="1"/>
          </p:cNvSpPr>
          <p:nvPr>
            <p:ph type="body" idx="1"/>
          </p:nvPr>
        </p:nvSpPr>
        <p:spPr>
          <a:xfrm>
            <a:off x="214313" y="1528763"/>
            <a:ext cx="9996487" cy="4981575"/>
          </a:xfrm>
        </p:spPr>
        <p:txBody>
          <a:bodyPr>
            <a:normAutofit/>
          </a:bodyPr>
          <a:lstStyle/>
          <a:p>
            <a:pPr marL="0" indent="0" algn="just">
              <a:buNone/>
            </a:pPr>
            <a:r>
              <a:rPr lang="es-ES_tradnl" sz="4000" dirty="0">
                <a:latin typeface="Arial" panose="020B0604020202020204" pitchFamily="34" charset="0"/>
              </a:rPr>
              <a:t>Es la comunicación interpersonal establecida entre el investigador y el sujeto de estudio con un determinado propósito, o bien es una relación que tiene por objeto obtener respuestas verbales a las interrogantes planteadas sobre el problema propuesto</a:t>
            </a:r>
          </a:p>
        </p:txBody>
      </p:sp>
    </p:spTree>
    <p:extLst>
      <p:ext uri="{BB962C8B-B14F-4D97-AF65-F5344CB8AC3E}">
        <p14:creationId xmlns:p14="http://schemas.microsoft.com/office/powerpoint/2010/main" val="165672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1250"/>
                                        </p:tgtEl>
                                        <p:attrNameLst>
                                          <p:attrName>style.visibility</p:attrName>
                                        </p:attrNameLst>
                                      </p:cBhvr>
                                      <p:to>
                                        <p:strVal val="visible"/>
                                      </p:to>
                                    </p:set>
                                    <p:animEffect transition="in" filter="wipe(down)">
                                      <p:cBhvr>
                                        <p:cTn id="7" dur="500"/>
                                        <p:tgtEl>
                                          <p:spTgt spid="1812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1251">
                                            <p:txEl>
                                              <p:pRg st="0" end="0"/>
                                            </p:txEl>
                                          </p:spTgt>
                                        </p:tgtEl>
                                        <p:attrNameLst>
                                          <p:attrName>style.visibility</p:attrName>
                                        </p:attrNameLst>
                                      </p:cBhvr>
                                      <p:to>
                                        <p:strVal val="visible"/>
                                      </p:to>
                                    </p:set>
                                    <p:animEffect transition="in" filter="wipe(down)">
                                      <p:cBhvr>
                                        <p:cTn id="12" dur="500"/>
                                        <p:tgtEl>
                                          <p:spTgt spid="181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p:bldP spid="181251"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normAutofit/>
          </a:bodyPr>
          <a:lstStyle/>
          <a:p>
            <a:r>
              <a:rPr lang="es-ES_tradnl" sz="3600" b="1" dirty="0">
                <a:latin typeface="Arial" panose="020B0604020202020204" pitchFamily="34" charset="0"/>
                <a:ea typeface="+mn-ea"/>
                <a:cs typeface="+mn-cs"/>
              </a:rPr>
              <a:t>Ventajas de la entrevista</a:t>
            </a:r>
          </a:p>
        </p:txBody>
      </p:sp>
      <p:sp>
        <p:nvSpPr>
          <p:cNvPr id="182275" name="Rectangle 3"/>
          <p:cNvSpPr>
            <a:spLocks noGrp="1" noChangeArrowheads="1"/>
          </p:cNvSpPr>
          <p:nvPr>
            <p:ph type="body" idx="1"/>
          </p:nvPr>
        </p:nvSpPr>
        <p:spPr>
          <a:xfrm>
            <a:off x="171450" y="1985963"/>
            <a:ext cx="11182350" cy="4191000"/>
          </a:xfrm>
        </p:spPr>
        <p:txBody>
          <a:bodyPr/>
          <a:lstStyle/>
          <a:p>
            <a:pPr marL="447675" indent="-447675" algn="just">
              <a:spcAft>
                <a:spcPct val="20000"/>
              </a:spcAft>
            </a:pPr>
            <a:r>
              <a:rPr lang="es-ES_tradnl" dirty="0" smtClean="0">
                <a:latin typeface="Arial" panose="020B0604020202020204" pitchFamily="34" charset="0"/>
              </a:rPr>
              <a:t>El investigador puede explicar el propósito del estudio y especificar claramente la información que necesita; si hay una interpretación errónea de la pregunta permite aclararla, asegurando una mejor respuesta</a:t>
            </a:r>
          </a:p>
          <a:p>
            <a:pPr marL="447675" indent="-447675" algn="just">
              <a:spcAft>
                <a:spcPct val="20000"/>
              </a:spcAft>
            </a:pPr>
            <a:r>
              <a:rPr lang="es-ES_tradnl" dirty="0" smtClean="0">
                <a:latin typeface="Arial" panose="020B0604020202020204" pitchFamily="34" charset="0"/>
              </a:rPr>
              <a:t>Es aplicable a toda persona, siendo muy útil con los analfabetos, los niños o con aquellos que tienen alguna limitación física u orgánica que les dificulte proporcionar una respuesta escrita</a:t>
            </a:r>
            <a:r>
              <a:rPr lang="es-ES" dirty="0" smtClean="0">
                <a:latin typeface="Arial" panose="020B0604020202020204" pitchFamily="34" charset="0"/>
              </a:rPr>
              <a:t> </a:t>
            </a:r>
            <a:endParaRPr lang="es-ES_tradnl" dirty="0" smtClean="0">
              <a:latin typeface="Arial" panose="020B0604020202020204" pitchFamily="34" charset="0"/>
            </a:endParaRPr>
          </a:p>
        </p:txBody>
      </p:sp>
    </p:spTree>
    <p:extLst>
      <p:ext uri="{BB962C8B-B14F-4D97-AF65-F5344CB8AC3E}">
        <p14:creationId xmlns:p14="http://schemas.microsoft.com/office/powerpoint/2010/main" val="205485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2274"/>
                                        </p:tgtEl>
                                        <p:attrNameLst>
                                          <p:attrName>style.visibility</p:attrName>
                                        </p:attrNameLst>
                                      </p:cBhvr>
                                      <p:to>
                                        <p:strVal val="visible"/>
                                      </p:to>
                                    </p:set>
                                    <p:animEffect transition="in" filter="wipe(down)">
                                      <p:cBhvr>
                                        <p:cTn id="7" dur="500"/>
                                        <p:tgtEl>
                                          <p:spTgt spid="1822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2275">
                                            <p:txEl>
                                              <p:pRg st="0" end="0"/>
                                            </p:txEl>
                                          </p:spTgt>
                                        </p:tgtEl>
                                        <p:attrNameLst>
                                          <p:attrName>style.visibility</p:attrName>
                                        </p:attrNameLst>
                                      </p:cBhvr>
                                      <p:to>
                                        <p:strVal val="visible"/>
                                      </p:to>
                                    </p:set>
                                    <p:animEffect transition="in" filter="wipe(down)">
                                      <p:cBhvr>
                                        <p:cTn id="12" dur="500"/>
                                        <p:tgtEl>
                                          <p:spTgt spid="1822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2275">
                                            <p:txEl>
                                              <p:pRg st="1" end="1"/>
                                            </p:txEl>
                                          </p:spTgt>
                                        </p:tgtEl>
                                        <p:attrNameLst>
                                          <p:attrName>style.visibility</p:attrName>
                                        </p:attrNameLst>
                                      </p:cBhvr>
                                      <p:to>
                                        <p:strVal val="visible"/>
                                      </p:to>
                                    </p:set>
                                    <p:animEffect transition="in" filter="wipe(down)">
                                      <p:cBhvr>
                                        <p:cTn id="17" dur="500"/>
                                        <p:tgtEl>
                                          <p:spTgt spid="182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p:bldP spid="18227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s-ES_tradnl" dirty="0"/>
              <a:t>Tipos de entrevista</a:t>
            </a:r>
          </a:p>
        </p:txBody>
      </p:sp>
      <p:sp>
        <p:nvSpPr>
          <p:cNvPr id="183299" name="Rectangle 3"/>
          <p:cNvSpPr>
            <a:spLocks noGrp="1" noChangeArrowheads="1"/>
          </p:cNvSpPr>
          <p:nvPr>
            <p:ph type="body" idx="1"/>
          </p:nvPr>
        </p:nvSpPr>
        <p:spPr>
          <a:xfrm>
            <a:off x="3216276" y="2060576"/>
            <a:ext cx="6118225" cy="1446213"/>
          </a:xfrm>
        </p:spPr>
        <p:txBody>
          <a:bodyPr/>
          <a:lstStyle/>
          <a:p>
            <a:pPr marL="541338" indent="-541338"/>
            <a:r>
              <a:rPr lang="es-ES_tradnl" sz="3600" b="1"/>
              <a:t>Estructurada</a:t>
            </a:r>
          </a:p>
          <a:p>
            <a:pPr marL="541338" indent="-541338"/>
            <a:r>
              <a:rPr lang="es-ES_tradnl" sz="3600" b="1"/>
              <a:t>No estructurada</a:t>
            </a:r>
            <a:r>
              <a:rPr lang="es-ES" sz="3600"/>
              <a:t> </a:t>
            </a:r>
            <a:endParaRPr lang="es-ES_tradnl" sz="3600"/>
          </a:p>
        </p:txBody>
      </p:sp>
      <p:sp>
        <p:nvSpPr>
          <p:cNvPr id="183300" name="Rectangle 4"/>
          <p:cNvSpPr>
            <a:spLocks noChangeArrowheads="1"/>
          </p:cNvSpPr>
          <p:nvPr/>
        </p:nvSpPr>
        <p:spPr bwMode="auto">
          <a:xfrm>
            <a:off x="3216276" y="4076701"/>
            <a:ext cx="6118225" cy="144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541338" indent="-541338" algn="l">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1006475" indent="-285750" algn="l">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414463" indent="-228600" algn="l">
              <a:spcBef>
                <a:spcPct val="20000"/>
              </a:spcBef>
              <a:buClr>
                <a:schemeClr val="tx1"/>
              </a:buClr>
              <a:buChar char="•"/>
              <a:defRPr sz="2400">
                <a:solidFill>
                  <a:schemeClr val="tx1"/>
                </a:solidFill>
                <a:latin typeface="Arial" panose="020B0604020202020204" pitchFamily="34" charset="0"/>
              </a:defRPr>
            </a:lvl3pPr>
            <a:lvl4pPr marL="1822450" indent="-228600" algn="l">
              <a:spcBef>
                <a:spcPct val="20000"/>
              </a:spcBef>
              <a:buChar char="–"/>
              <a:defRPr sz="2000">
                <a:solidFill>
                  <a:schemeClr val="tx1"/>
                </a:solidFill>
                <a:latin typeface="Arial" panose="020B0604020202020204" pitchFamily="34" charset="0"/>
              </a:defRPr>
            </a:lvl4pPr>
            <a:lvl5pPr marL="2230438" indent="-228600" algn="l">
              <a:spcBef>
                <a:spcPct val="20000"/>
              </a:spcBef>
              <a:buChar char="»"/>
              <a:defRPr sz="2000">
                <a:solidFill>
                  <a:schemeClr val="tx1"/>
                </a:solidFill>
                <a:latin typeface="Arial" panose="020B0604020202020204" pitchFamily="34" charset="0"/>
              </a:defRPr>
            </a:lvl5pPr>
            <a:lvl6pPr marL="2687638"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3144838"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602038"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4059238"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pt-BR" sz="3600">
                <a:solidFill>
                  <a:schemeClr val="accent1"/>
                </a:solidFill>
              </a:rPr>
              <a:t>Individual</a:t>
            </a:r>
          </a:p>
          <a:p>
            <a:r>
              <a:rPr lang="pt-BR" sz="3600">
                <a:solidFill>
                  <a:schemeClr val="accent1"/>
                </a:solidFill>
              </a:rPr>
              <a:t>Colectiva</a:t>
            </a:r>
            <a:endParaRPr lang="es-ES_tradnl" sz="3600">
              <a:solidFill>
                <a:schemeClr val="accent1"/>
              </a:solidFill>
            </a:endParaRPr>
          </a:p>
        </p:txBody>
      </p:sp>
    </p:spTree>
    <p:extLst>
      <p:ext uri="{BB962C8B-B14F-4D97-AF65-F5344CB8AC3E}">
        <p14:creationId xmlns:p14="http://schemas.microsoft.com/office/powerpoint/2010/main" val="10536518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2208214" y="44451"/>
            <a:ext cx="7862887" cy="892175"/>
          </a:xfrm>
        </p:spPr>
        <p:txBody>
          <a:bodyPr/>
          <a:lstStyle/>
          <a:p>
            <a:r>
              <a:rPr lang="es-ES_tradnl" sz="3600" b="1" dirty="0"/>
              <a:t>Entrevista por cuestionario (encuesta)</a:t>
            </a:r>
          </a:p>
        </p:txBody>
      </p:sp>
      <p:sp>
        <p:nvSpPr>
          <p:cNvPr id="184323" name="Rectangle 3"/>
          <p:cNvSpPr>
            <a:spLocks noGrp="1" noChangeArrowheads="1"/>
          </p:cNvSpPr>
          <p:nvPr>
            <p:ph type="body" idx="1"/>
          </p:nvPr>
        </p:nvSpPr>
        <p:spPr>
          <a:xfrm>
            <a:off x="1682751" y="1355725"/>
            <a:ext cx="8229600" cy="2592388"/>
          </a:xfrm>
        </p:spPr>
        <p:txBody>
          <a:bodyPr/>
          <a:lstStyle/>
          <a:p>
            <a:pPr marL="0" indent="0" algn="just">
              <a:buNone/>
            </a:pPr>
            <a:r>
              <a:rPr lang="es-ES_tradnl" sz="3200" dirty="0">
                <a:latin typeface="Arial" panose="020B0604020202020204" pitchFamily="34" charset="0"/>
              </a:rPr>
              <a:t>Es el método que utiliza un instrumento o formulario impreso, destinado a obtener respuestas sobre el problema en estudio y que el investigador llena por sí mismo</a:t>
            </a:r>
          </a:p>
        </p:txBody>
      </p:sp>
      <p:sp>
        <p:nvSpPr>
          <p:cNvPr id="184324" name="Text Box 4"/>
          <p:cNvSpPr txBox="1">
            <a:spLocks noChangeArrowheads="1"/>
          </p:cNvSpPr>
          <p:nvPr/>
        </p:nvSpPr>
        <p:spPr bwMode="auto">
          <a:xfrm>
            <a:off x="3648076" y="4076700"/>
            <a:ext cx="626427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spcBef>
                <a:spcPct val="50000"/>
              </a:spcBef>
            </a:pPr>
            <a:r>
              <a:rPr lang="es-ES_tradnl" sz="2800" dirty="0">
                <a:latin typeface="Arial" panose="020B0604020202020204" pitchFamily="34" charset="0"/>
              </a:rPr>
              <a:t>El cuestionario puede aplicarse a grupos o individuos con la presencia del investigador o puede enviarse por correo a la muestra seleccionada</a:t>
            </a:r>
          </a:p>
        </p:txBody>
      </p:sp>
    </p:spTree>
    <p:extLst>
      <p:ext uri="{BB962C8B-B14F-4D97-AF65-F5344CB8AC3E}">
        <p14:creationId xmlns:p14="http://schemas.microsoft.com/office/powerpoint/2010/main" val="425045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22"/>
                                        </p:tgtEl>
                                        <p:attrNameLst>
                                          <p:attrName>style.visibility</p:attrName>
                                        </p:attrNameLst>
                                      </p:cBhvr>
                                      <p:to>
                                        <p:strVal val="visible"/>
                                      </p:to>
                                    </p:set>
                                    <p:animEffect transition="in" filter="wipe(down)">
                                      <p:cBhvr>
                                        <p:cTn id="7" dur="500"/>
                                        <p:tgtEl>
                                          <p:spTgt spid="1843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4323">
                                            <p:txEl>
                                              <p:pRg st="0" end="0"/>
                                            </p:txEl>
                                          </p:spTgt>
                                        </p:tgtEl>
                                        <p:attrNameLst>
                                          <p:attrName>style.visibility</p:attrName>
                                        </p:attrNameLst>
                                      </p:cBhvr>
                                      <p:to>
                                        <p:strVal val="visible"/>
                                      </p:to>
                                    </p:set>
                                    <p:animEffect transition="in" filter="wipe(down)">
                                      <p:cBhvr>
                                        <p:cTn id="12" dur="500"/>
                                        <p:tgtEl>
                                          <p:spTgt spid="1843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84324"/>
                                        </p:tgtEl>
                                        <p:attrNameLst>
                                          <p:attrName>style.visibility</p:attrName>
                                        </p:attrNameLst>
                                      </p:cBhvr>
                                      <p:to>
                                        <p:strVal val="visible"/>
                                      </p:to>
                                    </p:set>
                                    <p:animEffect transition="in" filter="barn(inVertical)">
                                      <p:cBhvr>
                                        <p:cTn id="17" dur="500"/>
                                        <p:tgtEl>
                                          <p:spTgt spid="184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p:bldP spid="184323" grpId="0" build="p"/>
      <p:bldP spid="18432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514351" y="415926"/>
            <a:ext cx="10615612" cy="892175"/>
          </a:xfrm>
        </p:spPr>
        <p:txBody>
          <a:bodyPr>
            <a:noAutofit/>
          </a:bodyPr>
          <a:lstStyle/>
          <a:p>
            <a:r>
              <a:rPr lang="es-ES_tradnl" sz="4000" b="1" dirty="0"/>
              <a:t>El experimento pedagógico como método empírico</a:t>
            </a:r>
          </a:p>
        </p:txBody>
      </p:sp>
      <p:sp>
        <p:nvSpPr>
          <p:cNvPr id="186371" name="Rectangle 3"/>
          <p:cNvSpPr>
            <a:spLocks noGrp="1" noChangeArrowheads="1"/>
          </p:cNvSpPr>
          <p:nvPr>
            <p:ph type="body" idx="1"/>
          </p:nvPr>
        </p:nvSpPr>
        <p:spPr>
          <a:xfrm>
            <a:off x="514351" y="2243138"/>
            <a:ext cx="9829799" cy="3849688"/>
          </a:xfrm>
        </p:spPr>
        <p:txBody>
          <a:bodyPr/>
          <a:lstStyle/>
          <a:p>
            <a:pPr marL="0" indent="0" algn="just">
              <a:buNone/>
            </a:pPr>
            <a:r>
              <a:rPr lang="es-ES_tradnl" sz="3200" dirty="0">
                <a:latin typeface="Arial" panose="020B0604020202020204" pitchFamily="34" charset="0"/>
              </a:rPr>
              <a:t>Existe un control  estricto de las variables, y se introducen cambios  por el experimentador que producen una  transformación del fenómeno o hecho que se estudia, lo que quiere  decir, que el investigador interviene de modo directo en el experimento, en el fenómeno o hecho que se estudia</a:t>
            </a:r>
          </a:p>
        </p:txBody>
      </p:sp>
    </p:spTree>
    <p:extLst>
      <p:ext uri="{BB962C8B-B14F-4D97-AF65-F5344CB8AC3E}">
        <p14:creationId xmlns:p14="http://schemas.microsoft.com/office/powerpoint/2010/main" val="397779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6370"/>
                                        </p:tgtEl>
                                        <p:attrNameLst>
                                          <p:attrName>style.visibility</p:attrName>
                                        </p:attrNameLst>
                                      </p:cBhvr>
                                      <p:to>
                                        <p:strVal val="visible"/>
                                      </p:to>
                                    </p:set>
                                    <p:animEffect transition="in" filter="wipe(down)">
                                      <p:cBhvr>
                                        <p:cTn id="7" dur="500"/>
                                        <p:tgtEl>
                                          <p:spTgt spid="1863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6371">
                                            <p:txEl>
                                              <p:pRg st="0" end="0"/>
                                            </p:txEl>
                                          </p:spTgt>
                                        </p:tgtEl>
                                        <p:attrNameLst>
                                          <p:attrName>style.visibility</p:attrName>
                                        </p:attrNameLst>
                                      </p:cBhvr>
                                      <p:to>
                                        <p:strVal val="visible"/>
                                      </p:to>
                                    </p:set>
                                    <p:animEffect transition="in" filter="wipe(down)">
                                      <p:cBhvr>
                                        <p:cTn id="12" dur="500"/>
                                        <p:tgtEl>
                                          <p:spTgt spid="1863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092200" y="530226"/>
            <a:ext cx="9648952" cy="865188"/>
          </a:xfrm>
        </p:spPr>
        <p:txBody>
          <a:bodyPr>
            <a:noAutofit/>
          </a:bodyPr>
          <a:lstStyle/>
          <a:p>
            <a:r>
              <a:rPr lang="es-ES_tradnl" sz="4000" b="1" dirty="0"/>
              <a:t>El criterio de expertos como método empírico</a:t>
            </a:r>
          </a:p>
        </p:txBody>
      </p:sp>
      <p:sp>
        <p:nvSpPr>
          <p:cNvPr id="193539" name="Rectangle 3"/>
          <p:cNvSpPr>
            <a:spLocks noGrp="1" noChangeArrowheads="1"/>
          </p:cNvSpPr>
          <p:nvPr>
            <p:ph type="body" idx="1"/>
          </p:nvPr>
        </p:nvSpPr>
        <p:spPr>
          <a:xfrm>
            <a:off x="1092200" y="1916113"/>
            <a:ext cx="8229600" cy="4038600"/>
          </a:xfrm>
        </p:spPr>
        <p:txBody>
          <a:bodyPr/>
          <a:lstStyle/>
          <a:p>
            <a:pPr marL="0" indent="0" algn="just">
              <a:buNone/>
            </a:pPr>
            <a:r>
              <a:rPr lang="es-MX" sz="3600" dirty="0">
                <a:latin typeface="Arial" panose="020B0604020202020204" pitchFamily="34" charset="0"/>
              </a:rPr>
              <a:t>Consiste en la organización de un dialogo anónimo entre los expertos consultados individualmente, mediante un cuestionario, con vista a obtener un consenso general</a:t>
            </a:r>
            <a:r>
              <a:rPr lang="es-ES" sz="3600" dirty="0">
                <a:latin typeface="Arial" panose="020B0604020202020204" pitchFamily="34" charset="0"/>
              </a:rPr>
              <a:t> </a:t>
            </a:r>
            <a:endParaRPr lang="es-ES_tradnl" sz="3600" dirty="0">
              <a:latin typeface="Arial" panose="020B0604020202020204" pitchFamily="34" charset="0"/>
            </a:endParaRPr>
          </a:p>
        </p:txBody>
      </p:sp>
    </p:spTree>
    <p:extLst>
      <p:ext uri="{BB962C8B-B14F-4D97-AF65-F5344CB8AC3E}">
        <p14:creationId xmlns:p14="http://schemas.microsoft.com/office/powerpoint/2010/main" val="165085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3538"/>
                                        </p:tgtEl>
                                        <p:attrNameLst>
                                          <p:attrName>style.visibility</p:attrName>
                                        </p:attrNameLst>
                                      </p:cBhvr>
                                      <p:to>
                                        <p:strVal val="visible"/>
                                      </p:to>
                                    </p:set>
                                    <p:animEffect transition="in" filter="wipe(down)">
                                      <p:cBhvr>
                                        <p:cTn id="7" dur="500"/>
                                        <p:tgtEl>
                                          <p:spTgt spid="1935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3539">
                                            <p:txEl>
                                              <p:pRg st="0" end="0"/>
                                            </p:txEl>
                                          </p:spTgt>
                                        </p:tgtEl>
                                        <p:attrNameLst>
                                          <p:attrName>style.visibility</p:attrName>
                                        </p:attrNameLst>
                                      </p:cBhvr>
                                      <p:to>
                                        <p:strVal val="visible"/>
                                      </p:to>
                                    </p:set>
                                    <p:animEffect transition="in" filter="wipe(down)">
                                      <p:cBhvr>
                                        <p:cTn id="12" dur="500"/>
                                        <p:tgtEl>
                                          <p:spTgt spid="193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p:bldP spid="1935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024063" y="2332038"/>
            <a:ext cx="8229600" cy="1168400"/>
          </a:xfrm>
        </p:spPr>
        <p:txBody>
          <a:bodyPr/>
          <a:lstStyle/>
          <a:p>
            <a:pPr algn="ctr" eaLnBrk="1" hangingPunct="1">
              <a:buFont typeface="Arial" panose="020B0604020202020204" pitchFamily="34" charset="0"/>
              <a:buNone/>
            </a:pPr>
            <a:r>
              <a:rPr lang="es-ES" b="1" smtClean="0">
                <a:effectLst>
                  <a:outerShdw blurRad="38100" dist="38100" dir="2700000" algn="tl">
                    <a:srgbClr val="FFFFFF"/>
                  </a:outerShdw>
                </a:effectLst>
              </a:rPr>
              <a:t>¿ Qué se entiende por diseño de la investigación educativa?</a:t>
            </a:r>
          </a:p>
        </p:txBody>
      </p:sp>
    </p:spTree>
    <p:extLst>
      <p:ext uri="{BB962C8B-B14F-4D97-AF65-F5344CB8AC3E}">
        <p14:creationId xmlns:p14="http://schemas.microsoft.com/office/powerpoint/2010/main" val="5798473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1992313" y="495876"/>
            <a:ext cx="7016750" cy="755650"/>
          </a:xfrm>
          <a:noFill/>
          <a:extLst>
            <a:ext uri="{909E8E84-426E-40DD-AFC4-6F175D3DCCD1}">
              <a14:hiddenFill xmlns:a14="http://schemas.microsoft.com/office/drawing/2010/main">
                <a:solidFill>
                  <a:srgbClr val="FF0000"/>
                </a:solidFill>
              </a14:hiddenFill>
            </a:ext>
          </a:extLst>
        </p:spPr>
        <p:txBody>
          <a:bodyPr/>
          <a:lstStyle/>
          <a:p>
            <a:r>
              <a:rPr lang="es-ES_tradnl" b="1" dirty="0" smtClean="0"/>
              <a:t>SELECCIÓN DE LOS EXPERTOS</a:t>
            </a:r>
            <a:endParaRPr lang="es-ES" b="1" dirty="0" smtClean="0"/>
          </a:p>
        </p:txBody>
      </p:sp>
      <p:sp>
        <p:nvSpPr>
          <p:cNvPr id="189443" name="Rectangle 3"/>
          <p:cNvSpPr>
            <a:spLocks noGrp="1" noChangeArrowheads="1"/>
          </p:cNvSpPr>
          <p:nvPr>
            <p:ph type="body" idx="1"/>
          </p:nvPr>
        </p:nvSpPr>
        <p:spPr>
          <a:xfrm>
            <a:off x="1992313" y="2349501"/>
            <a:ext cx="8424862" cy="4175125"/>
          </a:xfrm>
        </p:spPr>
        <p:txBody>
          <a:bodyPr/>
          <a:lstStyle/>
          <a:p>
            <a:pPr marL="541338" indent="-541338" algn="just">
              <a:spcAft>
                <a:spcPct val="30000"/>
              </a:spcAft>
            </a:pPr>
            <a:r>
              <a:rPr lang="es-ES_tradnl" sz="3200" dirty="0">
                <a:solidFill>
                  <a:schemeClr val="tx2"/>
                </a:solidFill>
              </a:rPr>
              <a:t>Los que descansan en la autovaloración de los expertos</a:t>
            </a:r>
          </a:p>
          <a:p>
            <a:pPr marL="541338" indent="-541338" algn="just">
              <a:spcAft>
                <a:spcPct val="30000"/>
              </a:spcAft>
            </a:pPr>
            <a:r>
              <a:rPr lang="es-ES_tradnl" sz="3200" dirty="0">
                <a:solidFill>
                  <a:schemeClr val="tx2"/>
                </a:solidFill>
              </a:rPr>
              <a:t>Los que descansan en la valoración realizada por un grupo</a:t>
            </a:r>
          </a:p>
          <a:p>
            <a:pPr marL="541338" indent="-541338" algn="just">
              <a:spcAft>
                <a:spcPct val="30000"/>
              </a:spcAft>
            </a:pPr>
            <a:r>
              <a:rPr lang="es-ES_tradnl" sz="3200" dirty="0">
                <a:solidFill>
                  <a:schemeClr val="tx2"/>
                </a:solidFill>
              </a:rPr>
              <a:t>Los que descansan en alguna evaluación de las capacidades del experto</a:t>
            </a:r>
            <a:endParaRPr lang="es-ES" sz="3200" dirty="0">
              <a:solidFill>
                <a:schemeClr val="tx2"/>
              </a:solidFill>
            </a:endParaRPr>
          </a:p>
        </p:txBody>
      </p:sp>
      <p:sp>
        <p:nvSpPr>
          <p:cNvPr id="189444" name="Text Box 4"/>
          <p:cNvSpPr txBox="1">
            <a:spLocks noChangeArrowheads="1"/>
          </p:cNvSpPr>
          <p:nvPr/>
        </p:nvSpPr>
        <p:spPr bwMode="auto">
          <a:xfrm>
            <a:off x="1992314" y="1508126"/>
            <a:ext cx="421621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es-ES_tradnl" sz="3200" b="1" dirty="0">
                <a:latin typeface="Tahoma" panose="020B0604030504040204" pitchFamily="34" charset="0"/>
              </a:rPr>
              <a:t>PROCEDIMIENTOS:</a:t>
            </a:r>
            <a:endParaRPr lang="es-ES" sz="3200" b="1" dirty="0">
              <a:latin typeface="Tahoma" panose="020B0604030504040204" pitchFamily="34" charset="0"/>
            </a:endParaRPr>
          </a:p>
        </p:txBody>
      </p:sp>
    </p:spTree>
    <p:extLst>
      <p:ext uri="{BB962C8B-B14F-4D97-AF65-F5344CB8AC3E}">
        <p14:creationId xmlns:p14="http://schemas.microsoft.com/office/powerpoint/2010/main" val="337114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9442"/>
                                        </p:tgtEl>
                                        <p:attrNameLst>
                                          <p:attrName>style.visibility</p:attrName>
                                        </p:attrNameLst>
                                      </p:cBhvr>
                                      <p:to>
                                        <p:strVal val="visible"/>
                                      </p:to>
                                    </p:set>
                                    <p:animEffect transition="in" filter="wipe(down)">
                                      <p:cBhvr>
                                        <p:cTn id="7" dur="500"/>
                                        <p:tgtEl>
                                          <p:spTgt spid="1894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9444"/>
                                        </p:tgtEl>
                                        <p:attrNameLst>
                                          <p:attrName>style.visibility</p:attrName>
                                        </p:attrNameLst>
                                      </p:cBhvr>
                                      <p:to>
                                        <p:strVal val="visible"/>
                                      </p:to>
                                    </p:set>
                                    <p:animEffect transition="in" filter="wipe(down)">
                                      <p:cBhvr>
                                        <p:cTn id="12" dur="500"/>
                                        <p:tgtEl>
                                          <p:spTgt spid="18944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89443">
                                            <p:txEl>
                                              <p:pRg st="0" end="0"/>
                                            </p:txEl>
                                          </p:spTgt>
                                        </p:tgtEl>
                                        <p:attrNameLst>
                                          <p:attrName>style.visibility</p:attrName>
                                        </p:attrNameLst>
                                      </p:cBhvr>
                                      <p:to>
                                        <p:strVal val="visible"/>
                                      </p:to>
                                    </p:set>
                                    <p:animEffect transition="in" filter="circle(in)">
                                      <p:cBhvr>
                                        <p:cTn id="17" dur="2000"/>
                                        <p:tgtEl>
                                          <p:spTgt spid="18944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89443">
                                            <p:txEl>
                                              <p:pRg st="1" end="1"/>
                                            </p:txEl>
                                          </p:spTgt>
                                        </p:tgtEl>
                                        <p:attrNameLst>
                                          <p:attrName>style.visibility</p:attrName>
                                        </p:attrNameLst>
                                      </p:cBhvr>
                                      <p:to>
                                        <p:strVal val="visible"/>
                                      </p:to>
                                    </p:set>
                                    <p:animEffect transition="in" filter="circle(in)">
                                      <p:cBhvr>
                                        <p:cTn id="22" dur="2000"/>
                                        <p:tgtEl>
                                          <p:spTgt spid="18944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89443">
                                            <p:txEl>
                                              <p:pRg st="2" end="2"/>
                                            </p:txEl>
                                          </p:spTgt>
                                        </p:tgtEl>
                                        <p:attrNameLst>
                                          <p:attrName>style.visibility</p:attrName>
                                        </p:attrNameLst>
                                      </p:cBhvr>
                                      <p:to>
                                        <p:strVal val="visible"/>
                                      </p:to>
                                    </p:set>
                                    <p:animEffect transition="in" filter="circle(in)">
                                      <p:cBhvr>
                                        <p:cTn id="27" dur="2000"/>
                                        <p:tgtEl>
                                          <p:spTgt spid="189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P spid="18944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428626" y="1657350"/>
            <a:ext cx="9771064" cy="4302125"/>
          </a:xfrm>
        </p:spPr>
        <p:txBody>
          <a:bodyPr/>
          <a:lstStyle/>
          <a:p>
            <a:pPr marL="723900" indent="-723900" algn="just"/>
            <a:r>
              <a:rPr lang="es-ES" sz="4400" dirty="0">
                <a:latin typeface="Arial" panose="020B0604020202020204" pitchFamily="34" charset="0"/>
                <a:cs typeface="Arial" panose="020B0604020202020204" pitchFamily="34" charset="0"/>
              </a:rPr>
              <a:t>Se utilizan en la selección de la muestra de la investigación</a:t>
            </a:r>
          </a:p>
          <a:p>
            <a:pPr marL="723900" indent="-723900" algn="just"/>
            <a:r>
              <a:rPr lang="es-ES" sz="4400" dirty="0">
                <a:latin typeface="Arial" panose="020B0604020202020204" pitchFamily="34" charset="0"/>
                <a:cs typeface="Arial" panose="020B0604020202020204" pitchFamily="34" charset="0"/>
              </a:rPr>
              <a:t>Permiten procesar los datos obtenidos empíricamente </a:t>
            </a:r>
          </a:p>
        </p:txBody>
      </p:sp>
      <p:sp>
        <p:nvSpPr>
          <p:cNvPr id="46084" name="Text Box 4"/>
          <p:cNvSpPr txBox="1">
            <a:spLocks noChangeArrowheads="1"/>
          </p:cNvSpPr>
          <p:nvPr/>
        </p:nvSpPr>
        <p:spPr bwMode="auto">
          <a:xfrm>
            <a:off x="571500" y="214314"/>
            <a:ext cx="11025188"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spcBef>
                <a:spcPts val="1000"/>
              </a:spcBef>
              <a:buClr>
                <a:schemeClr val="folHlink"/>
              </a:buClr>
              <a:buSzPct val="60000"/>
            </a:pPr>
            <a:r>
              <a:rPr lang="es-ES" sz="4400" b="1" dirty="0" smtClean="0">
                <a:effectLst>
                  <a:outerShdw blurRad="38100" dist="38100" dir="2700000" algn="tl">
                    <a:srgbClr val="C0C0C0"/>
                  </a:outerShdw>
                </a:effectLst>
                <a:cs typeface="Arial" panose="020B0604020202020204" pitchFamily="34" charset="0"/>
              </a:rPr>
              <a:t>Métodos </a:t>
            </a:r>
            <a:r>
              <a:rPr lang="es-ES" sz="4400" b="1" dirty="0">
                <a:effectLst>
                  <a:outerShdw blurRad="38100" dist="38100" dir="2700000" algn="tl">
                    <a:srgbClr val="C0C0C0"/>
                  </a:outerShdw>
                </a:effectLst>
                <a:cs typeface="Arial" panose="020B0604020202020204" pitchFamily="34" charset="0"/>
              </a:rPr>
              <a:t>estadísticos</a:t>
            </a:r>
          </a:p>
        </p:txBody>
      </p:sp>
    </p:spTree>
    <p:extLst>
      <p:ext uri="{BB962C8B-B14F-4D97-AF65-F5344CB8AC3E}">
        <p14:creationId xmlns:p14="http://schemas.microsoft.com/office/powerpoint/2010/main" val="36229946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 calcmode="lin" valueType="num">
                                      <p:cBhvr additive="base">
                                        <p:cTn id="7" dur="500" fill="hold"/>
                                        <p:tgtEl>
                                          <p:spTgt spid="46084"/>
                                        </p:tgtEl>
                                        <p:attrNameLst>
                                          <p:attrName>ppt_x</p:attrName>
                                        </p:attrNameLst>
                                      </p:cBhvr>
                                      <p:tavLst>
                                        <p:tav tm="0">
                                          <p:val>
                                            <p:strVal val="#ppt_x"/>
                                          </p:val>
                                        </p:tav>
                                        <p:tav tm="100000">
                                          <p:val>
                                            <p:strVal val="#ppt_x"/>
                                          </p:val>
                                        </p:tav>
                                      </p:tavLst>
                                    </p:anim>
                                    <p:anim calcmode="lin" valueType="num">
                                      <p:cBhvr additive="base">
                                        <p:cTn id="8" dur="500" fill="hold"/>
                                        <p:tgtEl>
                                          <p:spTgt spid="460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 calcmode="lin" valueType="num">
                                      <p:cBhvr additive="base">
                                        <p:cTn id="13"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4755">
                                            <p:txEl>
                                              <p:pRg st="1" end="1"/>
                                            </p:txEl>
                                          </p:spTgt>
                                        </p:tgtEl>
                                        <p:attrNameLst>
                                          <p:attrName>style.visibility</p:attrName>
                                        </p:attrNameLst>
                                      </p:cBhvr>
                                      <p:to>
                                        <p:strVal val="visible"/>
                                      </p:to>
                                    </p:set>
                                    <p:anim calcmode="lin" valueType="num">
                                      <p:cBhvr additive="base">
                                        <p:cTn id="19"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4608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214438" y="0"/>
            <a:ext cx="8993188" cy="828675"/>
          </a:xfrm>
        </p:spPr>
        <p:txBody>
          <a:bodyPr>
            <a:noAutofit/>
          </a:bodyPr>
          <a:lstStyle/>
          <a:p>
            <a:pPr algn="ctr" eaLnBrk="1" hangingPunct="1"/>
            <a:r>
              <a:rPr lang="es-ES" sz="3800" b="1" dirty="0" smtClean="0">
                <a:effectLst>
                  <a:outerShdw blurRad="38100" dist="38100" dir="2700000" algn="tl">
                    <a:srgbClr val="C0C0C0"/>
                  </a:outerShdw>
                </a:effectLst>
                <a:cs typeface="Arial" panose="020B0604020202020204" pitchFamily="34" charset="0"/>
              </a:rPr>
              <a:t>Los métodos empíricos desde lo cuantitativo y lo cualitativo</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4030806360"/>
              </p:ext>
            </p:extLst>
          </p:nvPr>
        </p:nvGraphicFramePr>
        <p:xfrm>
          <a:off x="1" y="942975"/>
          <a:ext cx="12192000" cy="5915026"/>
        </p:xfrm>
        <a:graphic>
          <a:graphicData uri="http://schemas.openxmlformats.org/drawingml/2006/table">
            <a:tbl>
              <a:tblPr firstRow="1" bandRow="1">
                <a:tableStyleId>{5C22544A-7EE6-4342-B048-85BDC9FD1C3A}</a:tableStyleId>
              </a:tblPr>
              <a:tblGrid>
                <a:gridCol w="4064000"/>
                <a:gridCol w="4064000"/>
                <a:gridCol w="4064000"/>
              </a:tblGrid>
              <a:tr h="462111">
                <a:tc>
                  <a:txBody>
                    <a:bodyPr/>
                    <a:lstStyle/>
                    <a:p>
                      <a:pPr algn="ctr"/>
                      <a:r>
                        <a:rPr lang="es-ES" sz="2400" dirty="0" smtClean="0"/>
                        <a:t>MÉTODOS</a:t>
                      </a:r>
                      <a:r>
                        <a:rPr lang="es-ES" sz="2400" baseline="0" dirty="0" smtClean="0"/>
                        <a:t> EMPÍRICOS</a:t>
                      </a:r>
                      <a:endParaRPr lang="es-ES" sz="2400" dirty="0"/>
                    </a:p>
                  </a:txBody>
                  <a:tcPr/>
                </a:tc>
                <a:tc>
                  <a:txBody>
                    <a:bodyPr/>
                    <a:lstStyle/>
                    <a:p>
                      <a:pPr algn="ctr"/>
                      <a:r>
                        <a:rPr lang="es-ES" sz="2400" dirty="0" smtClean="0"/>
                        <a:t>CUANTITATIVO</a:t>
                      </a:r>
                      <a:endParaRPr lang="es-ES" sz="2400" dirty="0"/>
                    </a:p>
                  </a:txBody>
                  <a:tcPr/>
                </a:tc>
                <a:tc>
                  <a:txBody>
                    <a:bodyPr/>
                    <a:lstStyle/>
                    <a:p>
                      <a:pPr algn="ctr"/>
                      <a:r>
                        <a:rPr lang="es-ES" sz="2400" dirty="0" smtClean="0"/>
                        <a:t>CUALITATIVO</a:t>
                      </a:r>
                      <a:endParaRPr lang="es-ES" sz="2400" dirty="0"/>
                    </a:p>
                  </a:txBody>
                  <a:tcPr/>
                </a:tc>
              </a:tr>
              <a:tr h="1940868">
                <a:tc>
                  <a:txBody>
                    <a:bodyPr/>
                    <a:lstStyle/>
                    <a:p>
                      <a:r>
                        <a:rPr lang="es-ES" sz="2400" dirty="0" smtClean="0"/>
                        <a:t>Observación</a:t>
                      </a:r>
                      <a:r>
                        <a:rPr lang="es-ES" sz="2400" baseline="0" dirty="0" smtClean="0"/>
                        <a:t> </a:t>
                      </a:r>
                      <a:endParaRPr lang="es-ES" sz="2400" dirty="0"/>
                    </a:p>
                  </a:txBody>
                  <a:tcPr/>
                </a:tc>
                <a:tc>
                  <a:txBody>
                    <a:bodyPr/>
                    <a:lstStyle/>
                    <a:p>
                      <a:r>
                        <a:rPr lang="es-ES" sz="2400" dirty="0" smtClean="0"/>
                        <a:t>Registro</a:t>
                      </a:r>
                      <a:r>
                        <a:rPr lang="es-ES" sz="2400" baseline="0" dirty="0" smtClean="0"/>
                        <a:t> objetivo de las manifestaciones del  objeto sin expresar los criterios del investigador en función del estudio de variables</a:t>
                      </a:r>
                      <a:endParaRPr lang="es-ES" sz="2400" dirty="0"/>
                    </a:p>
                  </a:txBody>
                  <a:tcPr/>
                </a:tc>
                <a:tc>
                  <a:txBody>
                    <a:bodyPr/>
                    <a:lstStyle/>
                    <a:p>
                      <a:r>
                        <a:rPr lang="es-ES" sz="2400" dirty="0" smtClean="0"/>
                        <a:t>Generalmente</a:t>
                      </a:r>
                      <a:r>
                        <a:rPr lang="es-ES" sz="2400" baseline="0" dirty="0" smtClean="0"/>
                        <a:t> se incluyen todas las apreciaciones del investigador en función de </a:t>
                      </a:r>
                      <a:r>
                        <a:rPr lang="es-ES" sz="2400" baseline="0" dirty="0" smtClean="0"/>
                        <a:t>categorías </a:t>
                      </a:r>
                      <a:r>
                        <a:rPr lang="es-ES" sz="2400" baseline="0" dirty="0" smtClean="0"/>
                        <a:t>de análisis </a:t>
                      </a:r>
                      <a:endParaRPr lang="es-ES" sz="2400" dirty="0"/>
                    </a:p>
                  </a:txBody>
                  <a:tcPr/>
                </a:tc>
              </a:tr>
              <a:tr h="1940868">
                <a:tc>
                  <a:txBody>
                    <a:bodyPr/>
                    <a:lstStyle/>
                    <a:p>
                      <a:r>
                        <a:rPr lang="es-ES" sz="2400" dirty="0" smtClean="0"/>
                        <a:t>Entrevista</a:t>
                      </a:r>
                      <a:endParaRPr lang="es-ES" sz="2400" dirty="0"/>
                    </a:p>
                  </a:txBody>
                  <a:tcPr/>
                </a:tc>
                <a:tc>
                  <a:txBody>
                    <a:bodyPr/>
                    <a:lstStyle/>
                    <a:p>
                      <a:r>
                        <a:rPr lang="es-ES" sz="2400" dirty="0" smtClean="0"/>
                        <a:t>Se</a:t>
                      </a:r>
                      <a:r>
                        <a:rPr lang="es-ES" sz="2400" baseline="0" dirty="0" smtClean="0"/>
                        <a:t> estructuran las preguntas con antelación y se sigue una guía prefijada (Individual-grupal)</a:t>
                      </a:r>
                      <a:endParaRPr lang="es-ES" sz="2400" dirty="0"/>
                    </a:p>
                  </a:txBody>
                  <a:tcPr/>
                </a:tc>
                <a:tc>
                  <a:txBody>
                    <a:bodyPr/>
                    <a:lstStyle/>
                    <a:p>
                      <a:r>
                        <a:rPr lang="es-ES" sz="2400" dirty="0" smtClean="0"/>
                        <a:t>Se establecen pautas</a:t>
                      </a:r>
                      <a:r>
                        <a:rPr lang="es-ES" sz="2400" baseline="0" dirty="0" smtClean="0"/>
                        <a:t> generales y se posibilita la mayor implicación por parte del sujeto (</a:t>
                      </a:r>
                      <a:r>
                        <a:rPr lang="es-ES" sz="2400" baseline="0" dirty="0" err="1" smtClean="0"/>
                        <a:t>Inividual</a:t>
                      </a:r>
                      <a:r>
                        <a:rPr lang="es-ES" sz="2400" baseline="0" dirty="0" smtClean="0"/>
                        <a:t>-grupal mediante grupos focales)</a:t>
                      </a:r>
                      <a:endParaRPr lang="es-ES" sz="2400" dirty="0"/>
                    </a:p>
                  </a:txBody>
                  <a:tcPr/>
                </a:tc>
              </a:tr>
              <a:tr h="1571179">
                <a:tc>
                  <a:txBody>
                    <a:bodyPr/>
                    <a:lstStyle/>
                    <a:p>
                      <a:r>
                        <a:rPr lang="es-ES" sz="2400" dirty="0" smtClean="0"/>
                        <a:t>Experimento</a:t>
                      </a:r>
                      <a:endParaRPr lang="es-ES" sz="2400" dirty="0"/>
                    </a:p>
                  </a:txBody>
                  <a:tcPr/>
                </a:tc>
                <a:tc>
                  <a:txBody>
                    <a:bodyPr/>
                    <a:lstStyle/>
                    <a:p>
                      <a:pPr algn="just"/>
                      <a:r>
                        <a:rPr lang="es-ES" sz="2400" dirty="0" smtClean="0"/>
                        <a:t>Se determinan</a:t>
                      </a:r>
                      <a:r>
                        <a:rPr lang="es-ES" sz="2400" baseline="0" dirty="0" smtClean="0"/>
                        <a:t> </a:t>
                      </a:r>
                      <a:r>
                        <a:rPr lang="es-ES" sz="2400" dirty="0" smtClean="0"/>
                        <a:t>variables (Independiente –dependiente) y</a:t>
                      </a:r>
                      <a:r>
                        <a:rPr lang="es-ES" sz="2400" baseline="0" dirty="0" smtClean="0"/>
                        <a:t> se procesan los datos estadísticamente</a:t>
                      </a:r>
                      <a:endParaRPr lang="es-ES" sz="2400" dirty="0"/>
                    </a:p>
                  </a:txBody>
                  <a:tcPr/>
                </a:tc>
                <a:tc>
                  <a:txBody>
                    <a:bodyPr/>
                    <a:lstStyle/>
                    <a:p>
                      <a:pPr algn="just"/>
                      <a:r>
                        <a:rPr lang="es-ES" sz="2400" dirty="0" smtClean="0"/>
                        <a:t>Se emplean categorías</a:t>
                      </a:r>
                      <a:r>
                        <a:rPr lang="es-ES" sz="2400" baseline="0" dirty="0" smtClean="0"/>
                        <a:t> de análisis.</a:t>
                      </a:r>
                    </a:p>
                    <a:p>
                      <a:pPr algn="just"/>
                      <a:r>
                        <a:rPr lang="es-ES" sz="2400" baseline="0" dirty="0" smtClean="0"/>
                        <a:t>Una variante la constituye la investigación acción.</a:t>
                      </a:r>
                      <a:endParaRPr lang="es-ES" sz="2400" dirty="0"/>
                    </a:p>
                  </a:txBody>
                  <a:tcPr/>
                </a:tc>
              </a:tr>
            </a:tbl>
          </a:graphicData>
        </a:graphic>
      </p:graphicFrame>
    </p:spTree>
    <p:extLst>
      <p:ext uri="{BB962C8B-B14F-4D97-AF65-F5344CB8AC3E}">
        <p14:creationId xmlns:p14="http://schemas.microsoft.com/office/powerpoint/2010/main" val="4692805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wipe(down)">
                                      <p:cBhvr>
                                        <p:cTn id="7" dur="500"/>
                                        <p:tgtEl>
                                          <p:spTgt spid="1116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effectLst>
                  <a:outerShdw blurRad="38100" dist="38100" dir="2700000" algn="tl">
                    <a:srgbClr val="C0C0C0"/>
                  </a:outerShdw>
                </a:effectLst>
                <a:cs typeface="Arial" panose="020B0604020202020204" pitchFamily="34" charset="0"/>
              </a:rPr>
              <a:t>Los métodos empíricos desde lo cuantitativo y </a:t>
            </a:r>
            <a:r>
              <a:rPr lang="es-ES" b="1" dirty="0" smtClean="0">
                <a:effectLst>
                  <a:outerShdw blurRad="38100" dist="38100" dir="2700000" algn="tl">
                    <a:srgbClr val="C0C0C0"/>
                  </a:outerShdw>
                </a:effectLst>
                <a:cs typeface="Arial" panose="020B0604020202020204" pitchFamily="34" charset="0"/>
              </a:rPr>
              <a:t>lo cualitativo</a:t>
            </a:r>
            <a:endParaRPr lang="es-ES" dirty="0"/>
          </a:p>
        </p:txBody>
      </p:sp>
      <p:sp>
        <p:nvSpPr>
          <p:cNvPr id="3" name="Marcador de contenido 2"/>
          <p:cNvSpPr>
            <a:spLocks noGrp="1"/>
          </p:cNvSpPr>
          <p:nvPr>
            <p:ph idx="1"/>
          </p:nvPr>
        </p:nvSpPr>
        <p:spPr>
          <a:xfrm>
            <a:off x="0" y="1597152"/>
            <a:ext cx="12192000" cy="5260848"/>
          </a:xfrm>
        </p:spPr>
        <p:txBody>
          <a:bodyPr/>
          <a:lstStyle/>
          <a:p>
            <a:endParaRPr lang="es-ES"/>
          </a:p>
        </p:txBody>
      </p:sp>
      <p:graphicFrame>
        <p:nvGraphicFramePr>
          <p:cNvPr id="4" name="Marcador de contenido 4"/>
          <p:cNvGraphicFramePr>
            <a:graphicFrameLocks/>
          </p:cNvGraphicFramePr>
          <p:nvPr>
            <p:extLst>
              <p:ext uri="{D42A27DB-BD31-4B8C-83A1-F6EECF244321}">
                <p14:modId xmlns:p14="http://schemas.microsoft.com/office/powerpoint/2010/main" val="1967931785"/>
              </p:ext>
            </p:extLst>
          </p:nvPr>
        </p:nvGraphicFramePr>
        <p:xfrm>
          <a:off x="121920" y="1623632"/>
          <a:ext cx="12070080" cy="5591532"/>
        </p:xfrm>
        <a:graphic>
          <a:graphicData uri="http://schemas.openxmlformats.org/drawingml/2006/table">
            <a:tbl>
              <a:tblPr firstRow="1" bandRow="1">
                <a:tableStyleId>{5C22544A-7EE6-4342-B048-85BDC9FD1C3A}</a:tableStyleId>
              </a:tblPr>
              <a:tblGrid>
                <a:gridCol w="4023360"/>
                <a:gridCol w="4023360"/>
                <a:gridCol w="4023360"/>
              </a:tblGrid>
              <a:tr h="664964">
                <a:tc>
                  <a:txBody>
                    <a:bodyPr/>
                    <a:lstStyle/>
                    <a:p>
                      <a:pPr algn="ctr"/>
                      <a:r>
                        <a:rPr lang="es-ES" sz="2800" dirty="0" smtClean="0"/>
                        <a:t>MÉTODOS</a:t>
                      </a:r>
                      <a:r>
                        <a:rPr lang="es-ES" sz="2800" baseline="0" dirty="0" smtClean="0"/>
                        <a:t> EMPÍRICOS</a:t>
                      </a:r>
                      <a:endParaRPr lang="es-ES" sz="2800" dirty="0"/>
                    </a:p>
                  </a:txBody>
                  <a:tcPr/>
                </a:tc>
                <a:tc>
                  <a:txBody>
                    <a:bodyPr/>
                    <a:lstStyle/>
                    <a:p>
                      <a:pPr algn="ctr"/>
                      <a:r>
                        <a:rPr lang="es-ES" sz="2800" dirty="0" smtClean="0"/>
                        <a:t>CUANTITATIVO</a:t>
                      </a:r>
                      <a:endParaRPr lang="es-ES" sz="2800" dirty="0"/>
                    </a:p>
                  </a:txBody>
                  <a:tcPr/>
                </a:tc>
                <a:tc>
                  <a:txBody>
                    <a:bodyPr/>
                    <a:lstStyle/>
                    <a:p>
                      <a:pPr algn="ctr"/>
                      <a:r>
                        <a:rPr lang="es-ES" sz="2800" dirty="0" smtClean="0"/>
                        <a:t>CUALITATIVO</a:t>
                      </a:r>
                      <a:endParaRPr lang="es-ES" sz="2800" dirty="0"/>
                    </a:p>
                  </a:txBody>
                  <a:tcPr/>
                </a:tc>
              </a:tr>
              <a:tr h="664964">
                <a:tc>
                  <a:txBody>
                    <a:bodyPr/>
                    <a:lstStyle/>
                    <a:p>
                      <a:r>
                        <a:rPr lang="es-ES" sz="2800" dirty="0" smtClean="0"/>
                        <a:t>Criterio de expertos</a:t>
                      </a:r>
                      <a:endParaRPr lang="es-ES" sz="2800" dirty="0"/>
                    </a:p>
                  </a:txBody>
                  <a:tcPr/>
                </a:tc>
                <a:tc gridSpan="2">
                  <a:txBody>
                    <a:bodyPr/>
                    <a:lstStyle/>
                    <a:p>
                      <a:pPr algn="ctr"/>
                      <a:r>
                        <a:rPr lang="es-ES" sz="2800" dirty="0" smtClean="0"/>
                        <a:t>Se emplea</a:t>
                      </a:r>
                      <a:r>
                        <a:rPr lang="es-ES" sz="2800" baseline="0" dirty="0" smtClean="0"/>
                        <a:t> la </a:t>
                      </a:r>
                      <a:r>
                        <a:rPr lang="es-ES" sz="2800" baseline="0" dirty="0" err="1" smtClean="0"/>
                        <a:t>cualimetría</a:t>
                      </a:r>
                      <a:endParaRPr lang="es-ES" sz="2800" dirty="0"/>
                    </a:p>
                  </a:txBody>
                  <a:tcPr/>
                </a:tc>
                <a:tc hMerge="1">
                  <a:txBody>
                    <a:bodyPr/>
                    <a:lstStyle/>
                    <a:p>
                      <a:endParaRPr lang="es-ES" dirty="0"/>
                    </a:p>
                  </a:txBody>
                  <a:tcPr/>
                </a:tc>
              </a:tr>
              <a:tr h="1662410">
                <a:tc>
                  <a:txBody>
                    <a:bodyPr/>
                    <a:lstStyle/>
                    <a:p>
                      <a:r>
                        <a:rPr lang="es-ES" sz="2800" dirty="0" smtClean="0"/>
                        <a:t>Técnicas (10 deseos, frases</a:t>
                      </a:r>
                      <a:r>
                        <a:rPr lang="es-ES" sz="2800" baseline="0" dirty="0" smtClean="0"/>
                        <a:t> inconclusas, dibujo, composición, técnicas participativas)</a:t>
                      </a:r>
                      <a:endParaRPr lang="es-ES" sz="2800" dirty="0"/>
                    </a:p>
                  </a:txBody>
                  <a:tcPr/>
                </a:tc>
                <a:tc gridSpan="2">
                  <a:txBody>
                    <a:bodyPr/>
                    <a:lstStyle/>
                    <a:p>
                      <a:pPr algn="ctr"/>
                      <a:r>
                        <a:rPr lang="es-ES" sz="2800" dirty="0" smtClean="0"/>
                        <a:t>Combinan</a:t>
                      </a:r>
                      <a:r>
                        <a:rPr lang="es-ES" sz="2800" baseline="0" dirty="0" smtClean="0"/>
                        <a:t> armónicamente la información cuantitativa y la cualitativa</a:t>
                      </a:r>
                      <a:endParaRPr lang="es-ES" sz="2800" dirty="0"/>
                    </a:p>
                  </a:txBody>
                  <a:tcPr/>
                </a:tc>
                <a:tc hMerge="1">
                  <a:txBody>
                    <a:bodyPr/>
                    <a:lstStyle/>
                    <a:p>
                      <a:endParaRPr lang="es-ES" dirty="0"/>
                    </a:p>
                  </a:txBody>
                  <a:tcPr/>
                </a:tc>
              </a:tr>
              <a:tr h="1662410">
                <a:tc>
                  <a:txBody>
                    <a:bodyPr/>
                    <a:lstStyle/>
                    <a:p>
                      <a:r>
                        <a:rPr lang="es-ES" sz="2800" dirty="0" smtClean="0"/>
                        <a:t>Encuesta</a:t>
                      </a:r>
                      <a:endParaRPr lang="es-ES" sz="2800" dirty="0"/>
                    </a:p>
                  </a:txBody>
                  <a:tcPr/>
                </a:tc>
                <a:tc>
                  <a:txBody>
                    <a:bodyPr/>
                    <a:lstStyle/>
                    <a:p>
                      <a:r>
                        <a:rPr lang="es-ES" sz="2800" dirty="0" smtClean="0"/>
                        <a:t>Tiene</a:t>
                      </a:r>
                      <a:r>
                        <a:rPr lang="es-ES" sz="2800" baseline="0" dirty="0" smtClean="0"/>
                        <a:t> un carácter básicamente cuantitativo</a:t>
                      </a:r>
                      <a:endParaRPr lang="es-ES" sz="2800" dirty="0"/>
                    </a:p>
                  </a:txBody>
                  <a:tcPr/>
                </a:tc>
                <a:tc>
                  <a:txBody>
                    <a:bodyPr/>
                    <a:lstStyle/>
                    <a:p>
                      <a:r>
                        <a:rPr lang="es-ES" sz="2800" dirty="0" smtClean="0"/>
                        <a:t>La información</a:t>
                      </a:r>
                      <a:r>
                        <a:rPr lang="es-ES" sz="2800" baseline="0" dirty="0" smtClean="0"/>
                        <a:t> obtenida s</a:t>
                      </a:r>
                      <a:r>
                        <a:rPr lang="es-ES" sz="2800" dirty="0" smtClean="0"/>
                        <a:t>e puede triangular mediante la aplicación de métodos cualitativos</a:t>
                      </a:r>
                      <a:endParaRPr lang="es-ES" sz="2800" dirty="0"/>
                    </a:p>
                  </a:txBody>
                  <a:tcPr/>
                </a:tc>
              </a:tr>
              <a:tr h="664964">
                <a:tc>
                  <a:txBody>
                    <a:bodyPr/>
                    <a:lstStyle/>
                    <a:p>
                      <a:endParaRPr lang="es-ES" dirty="0"/>
                    </a:p>
                  </a:txBody>
                  <a:tcPr/>
                </a:tc>
                <a:tc>
                  <a:txBody>
                    <a:bodyPr/>
                    <a:lstStyle/>
                    <a:p>
                      <a:endParaRPr lang="es-ES" dirty="0"/>
                    </a:p>
                  </a:txBody>
                  <a:tcPr/>
                </a:tc>
                <a:tc>
                  <a:txBody>
                    <a:bodyPr/>
                    <a:lstStyle/>
                    <a:p>
                      <a:endParaRPr lang="es-ES" dirty="0"/>
                    </a:p>
                  </a:txBody>
                  <a:tcPr/>
                </a:tc>
              </a:tr>
            </a:tbl>
          </a:graphicData>
        </a:graphic>
      </p:graphicFrame>
    </p:spTree>
    <p:extLst>
      <p:ext uri="{BB962C8B-B14F-4D97-AF65-F5344CB8AC3E}">
        <p14:creationId xmlns:p14="http://schemas.microsoft.com/office/powerpoint/2010/main" val="403451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endParaRPr lang="es-ES" sz="6000" dirty="0" smtClean="0"/>
          </a:p>
          <a:p>
            <a:pPr marL="0" indent="0" algn="ctr">
              <a:buNone/>
            </a:pPr>
            <a:r>
              <a:rPr lang="es-ES" sz="6000" dirty="0" smtClean="0"/>
              <a:t>Muestreo</a:t>
            </a:r>
            <a:endParaRPr lang="es-ES" sz="6000" dirty="0"/>
          </a:p>
        </p:txBody>
      </p:sp>
    </p:spTree>
    <p:extLst>
      <p:ext uri="{BB962C8B-B14F-4D97-AF65-F5344CB8AC3E}">
        <p14:creationId xmlns:p14="http://schemas.microsoft.com/office/powerpoint/2010/main" val="193298475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normAutofit/>
          </a:bodyPr>
          <a:lstStyle/>
          <a:p>
            <a:r>
              <a:rPr lang="es-ES_tradnl" sz="3200" b="1" dirty="0">
                <a:latin typeface="Tahoma" panose="020B0604030504040204" pitchFamily="34" charset="0"/>
                <a:ea typeface="+mn-ea"/>
                <a:cs typeface="+mn-cs"/>
              </a:rPr>
              <a:t>Unidades de análisis</a:t>
            </a:r>
          </a:p>
        </p:txBody>
      </p:sp>
      <p:sp>
        <p:nvSpPr>
          <p:cNvPr id="211971" name="Rectangle 3"/>
          <p:cNvSpPr>
            <a:spLocks noGrp="1" noChangeArrowheads="1"/>
          </p:cNvSpPr>
          <p:nvPr>
            <p:ph type="body" idx="1"/>
          </p:nvPr>
        </p:nvSpPr>
        <p:spPr>
          <a:xfrm>
            <a:off x="2208213" y="1989138"/>
            <a:ext cx="7848600" cy="3384550"/>
          </a:xfrm>
        </p:spPr>
        <p:txBody>
          <a:bodyPr/>
          <a:lstStyle/>
          <a:p>
            <a:pPr marL="0" indent="0" algn="just">
              <a:spcAft>
                <a:spcPct val="30000"/>
              </a:spcAft>
              <a:buNone/>
            </a:pPr>
            <a:r>
              <a:rPr lang="es-ES_tradnl" sz="3600" dirty="0">
                <a:latin typeface="Arial" panose="020B0604020202020204" pitchFamily="34" charset="0"/>
              </a:rPr>
              <a:t>Son los elementos, fenómenos, sujetos o procesos que integran la población, por ejemplo: estudiantes, grupos de estudio, hechos, procesos, casos, etcétera </a:t>
            </a:r>
          </a:p>
        </p:txBody>
      </p:sp>
    </p:spTree>
    <p:extLst>
      <p:ext uri="{BB962C8B-B14F-4D97-AF65-F5344CB8AC3E}">
        <p14:creationId xmlns:p14="http://schemas.microsoft.com/office/powerpoint/2010/main" val="130288072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s-ES_tradnl" sz="3200" b="1" dirty="0">
                <a:latin typeface="Tahoma" panose="020B0604030504040204" pitchFamily="34" charset="0"/>
                <a:ea typeface="+mn-ea"/>
                <a:cs typeface="+mn-cs"/>
              </a:rPr>
              <a:t>Población</a:t>
            </a:r>
            <a:r>
              <a:rPr lang="es-ES_tradnl" b="1" dirty="0"/>
              <a:t> </a:t>
            </a:r>
          </a:p>
        </p:txBody>
      </p:sp>
      <p:sp>
        <p:nvSpPr>
          <p:cNvPr id="197635" name="Rectangle 3"/>
          <p:cNvSpPr>
            <a:spLocks noGrp="1" noChangeArrowheads="1"/>
          </p:cNvSpPr>
          <p:nvPr>
            <p:ph type="body" idx="1"/>
          </p:nvPr>
        </p:nvSpPr>
        <p:spPr>
          <a:xfrm>
            <a:off x="400050" y="2143125"/>
            <a:ext cx="9728200" cy="3949700"/>
          </a:xfrm>
        </p:spPr>
        <p:txBody>
          <a:bodyPr/>
          <a:lstStyle/>
          <a:p>
            <a:pPr marL="0" indent="0" algn="just">
              <a:spcAft>
                <a:spcPct val="30000"/>
              </a:spcAft>
              <a:buNone/>
            </a:pPr>
            <a:r>
              <a:rPr lang="es-ES_tradnl" sz="3600" dirty="0">
                <a:latin typeface="Arial" panose="020B0604020202020204" pitchFamily="34" charset="0"/>
              </a:rPr>
              <a:t>Es cualquier conjunto de elementos que tenga una o más propiedades comunes definidas por el investigador, pudiendo ser desde toda la realidad hasta un grupo muy reducido de fenómenos</a:t>
            </a:r>
          </a:p>
        </p:txBody>
      </p:sp>
    </p:spTree>
    <p:extLst>
      <p:ext uri="{BB962C8B-B14F-4D97-AF65-F5344CB8AC3E}">
        <p14:creationId xmlns:p14="http://schemas.microsoft.com/office/powerpoint/2010/main" val="85142502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971550" y="393700"/>
            <a:ext cx="10515600" cy="1325563"/>
          </a:xfrm>
        </p:spPr>
        <p:txBody>
          <a:bodyPr>
            <a:normAutofit/>
          </a:bodyPr>
          <a:lstStyle/>
          <a:p>
            <a:r>
              <a:rPr lang="es-ES_tradnl" sz="3200" b="1" dirty="0">
                <a:latin typeface="Tahoma" panose="020B0604030504040204" pitchFamily="34" charset="0"/>
                <a:ea typeface="+mn-ea"/>
                <a:cs typeface="+mn-cs"/>
              </a:rPr>
              <a:t>Muestra</a:t>
            </a:r>
          </a:p>
        </p:txBody>
      </p:sp>
      <p:sp>
        <p:nvSpPr>
          <p:cNvPr id="203779" name="Rectangle 3"/>
          <p:cNvSpPr>
            <a:spLocks noGrp="1" noChangeArrowheads="1"/>
          </p:cNvSpPr>
          <p:nvPr>
            <p:ph type="body" idx="1"/>
          </p:nvPr>
        </p:nvSpPr>
        <p:spPr>
          <a:xfrm>
            <a:off x="2114550" y="1982788"/>
            <a:ext cx="8229600" cy="3967162"/>
          </a:xfrm>
        </p:spPr>
        <p:txBody>
          <a:bodyPr/>
          <a:lstStyle/>
          <a:p>
            <a:pPr marL="0" indent="0" algn="just">
              <a:spcAft>
                <a:spcPct val="30000"/>
              </a:spcAft>
              <a:buNone/>
            </a:pPr>
            <a:r>
              <a:rPr lang="es-ES_tradnl" sz="3600" dirty="0"/>
              <a:t>Es un grupo relativamente pequeño de unidades de población, que supuestamente representa en mayor o menor medida las características de dicha población</a:t>
            </a:r>
          </a:p>
        </p:txBody>
      </p:sp>
    </p:spTree>
    <p:extLst>
      <p:ext uri="{BB962C8B-B14F-4D97-AF65-F5344CB8AC3E}">
        <p14:creationId xmlns:p14="http://schemas.microsoft.com/office/powerpoint/2010/main" val="10778191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s-ES_tradnl" sz="4000" b="1" dirty="0"/>
              <a:t>Decisión muestral</a:t>
            </a:r>
          </a:p>
        </p:txBody>
      </p:sp>
      <p:sp>
        <p:nvSpPr>
          <p:cNvPr id="204803" name="Rectangle 3"/>
          <p:cNvSpPr>
            <a:spLocks noGrp="1" noChangeArrowheads="1"/>
          </p:cNvSpPr>
          <p:nvPr>
            <p:ph type="body" idx="1"/>
          </p:nvPr>
        </p:nvSpPr>
        <p:spPr/>
        <p:txBody>
          <a:bodyPr/>
          <a:lstStyle/>
          <a:p>
            <a:pPr marL="0" indent="0" algn="just">
              <a:spcAft>
                <a:spcPct val="30000"/>
              </a:spcAft>
              <a:buNone/>
            </a:pPr>
            <a:r>
              <a:rPr lang="es-ES_tradnl" sz="3200" dirty="0"/>
              <a:t>El </a:t>
            </a:r>
            <a:r>
              <a:rPr lang="es-ES_tradnl" sz="3200" i="1" dirty="0">
                <a:effectLst>
                  <a:outerShdw blurRad="38100" dist="38100" dir="2700000" algn="tl">
                    <a:srgbClr val="C0C0C0"/>
                  </a:outerShdw>
                </a:effectLst>
              </a:rPr>
              <a:t>muestreo</a:t>
            </a:r>
            <a:r>
              <a:rPr lang="es-ES_tradnl" sz="3200" dirty="0"/>
              <a:t> se refiere a aquellas técnicas y procedimientos utilizados para la selección de una muestra a partir de una población dada</a:t>
            </a:r>
          </a:p>
          <a:p>
            <a:pPr marL="0" indent="0" algn="just">
              <a:spcAft>
                <a:spcPct val="30000"/>
              </a:spcAft>
              <a:buNone/>
            </a:pPr>
            <a:endParaRPr lang="es-ES_tradnl" b="1" dirty="0" smtClean="0">
              <a:solidFill>
                <a:srgbClr val="993300"/>
              </a:solidFill>
            </a:endParaRPr>
          </a:p>
          <a:p>
            <a:pPr marL="1082675" lvl="2" indent="9525" algn="just">
              <a:spcAft>
                <a:spcPct val="30000"/>
              </a:spcAft>
              <a:buNone/>
            </a:pPr>
            <a:r>
              <a:rPr lang="es-ES_tradnl" sz="2800" b="1" dirty="0">
                <a:solidFill>
                  <a:srgbClr val="993300"/>
                </a:solidFill>
                <a:latin typeface="Arial" panose="020B0604020202020204" pitchFamily="34" charset="0"/>
              </a:rPr>
              <a:t>La muestra debe ser escogida de forma tal que los resultados basados en su estudio se correspondan con los que se obtendrían si fuese estudiada toda la población</a:t>
            </a:r>
          </a:p>
        </p:txBody>
      </p:sp>
    </p:spTree>
    <p:extLst>
      <p:ext uri="{BB962C8B-B14F-4D97-AF65-F5344CB8AC3E}">
        <p14:creationId xmlns:p14="http://schemas.microsoft.com/office/powerpoint/2010/main" val="60791449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b="1" dirty="0" smtClean="0"/>
              <a:t>Muestreo</a:t>
            </a:r>
            <a:endParaRPr lang="es-ES" b="1" dirty="0"/>
          </a:p>
        </p:txBody>
      </p:sp>
      <p:graphicFrame>
        <p:nvGraphicFramePr>
          <p:cNvPr id="4" name="Marcador de tabla 3"/>
          <p:cNvGraphicFramePr>
            <a:graphicFrameLocks noGrp="1"/>
          </p:cNvGraphicFramePr>
          <p:nvPr>
            <p:ph type="tbl" idx="1"/>
            <p:extLst>
              <p:ext uri="{D42A27DB-BD31-4B8C-83A1-F6EECF244321}">
                <p14:modId xmlns:p14="http://schemas.microsoft.com/office/powerpoint/2010/main" val="2549531626"/>
              </p:ext>
            </p:extLst>
          </p:nvPr>
        </p:nvGraphicFramePr>
        <p:xfrm>
          <a:off x="0" y="796925"/>
          <a:ext cx="12192001" cy="6730810"/>
        </p:xfrm>
        <a:graphic>
          <a:graphicData uri="http://schemas.openxmlformats.org/drawingml/2006/table">
            <a:tbl>
              <a:tblPr>
                <a:tableStyleId>{5C22544A-7EE6-4342-B048-85BDC9FD1C3A}</a:tableStyleId>
              </a:tblPr>
              <a:tblGrid>
                <a:gridCol w="5043488"/>
                <a:gridCol w="7148513"/>
              </a:tblGrid>
              <a:tr h="1645904">
                <a:tc>
                  <a:txBody>
                    <a:bodyPr/>
                    <a:lstStyle/>
                    <a:p>
                      <a:pPr algn="ctr" defTabSz="914400" rtl="0" eaLnBrk="1" latinLnBrk="0" hangingPunct="1">
                        <a:lnSpc>
                          <a:spcPct val="90000"/>
                        </a:lnSpc>
                        <a:spcBef>
                          <a:spcPct val="0"/>
                        </a:spcBef>
                        <a:spcAft>
                          <a:spcPts val="800"/>
                        </a:spcAft>
                        <a:buNone/>
                      </a:pPr>
                      <a:r>
                        <a:rPr lang="es-ES_tradnl" sz="3600" b="1" kern="1200" dirty="0">
                          <a:solidFill>
                            <a:schemeClr val="tx1"/>
                          </a:solidFill>
                          <a:latin typeface="+mj-lt"/>
                          <a:ea typeface="+mj-ea"/>
                          <a:cs typeface="+mj-cs"/>
                        </a:rPr>
                        <a:t>Cuantitativo</a:t>
                      </a:r>
                      <a:endParaRPr lang="es-ES" sz="3600" b="1" kern="1200" dirty="0">
                        <a:solidFill>
                          <a:schemeClr val="tx1"/>
                        </a:solidFill>
                        <a:latin typeface="+mj-lt"/>
                        <a:ea typeface="+mj-ea"/>
                        <a:cs typeface="+mj-cs"/>
                      </a:endParaRPr>
                    </a:p>
                    <a:p>
                      <a:pPr algn="ctr" defTabSz="914400" rtl="0" eaLnBrk="1" latinLnBrk="0" hangingPunct="1">
                        <a:lnSpc>
                          <a:spcPct val="90000"/>
                        </a:lnSpc>
                        <a:spcBef>
                          <a:spcPct val="0"/>
                        </a:spcBef>
                        <a:spcAft>
                          <a:spcPts val="800"/>
                        </a:spcAft>
                        <a:buNone/>
                      </a:pPr>
                      <a:r>
                        <a:rPr lang="es-ES_tradnl" sz="3600" b="1" kern="1200" dirty="0" smtClean="0">
                          <a:solidFill>
                            <a:schemeClr val="tx1"/>
                          </a:solidFill>
                          <a:latin typeface="+mj-lt"/>
                          <a:ea typeface="+mj-ea"/>
                          <a:cs typeface="+mj-cs"/>
                        </a:rPr>
                        <a:t>Probabilístico</a:t>
                      </a:r>
                      <a:endParaRPr lang="es-ES" sz="3600" b="1" kern="1200" dirty="0">
                        <a:solidFill>
                          <a:schemeClr val="tx1"/>
                        </a:solidFill>
                        <a:latin typeface="+mj-lt"/>
                        <a:ea typeface="+mj-ea"/>
                        <a:cs typeface="+mj-cs"/>
                      </a:endParaRPr>
                    </a:p>
                  </a:txBody>
                  <a:tcPr marL="81785" marR="81785" marT="40892" marB="40892"/>
                </a:tc>
                <a:tc>
                  <a:txBody>
                    <a:bodyPr/>
                    <a:lstStyle/>
                    <a:p>
                      <a:pPr algn="ctr" defTabSz="914400" rtl="0" eaLnBrk="1" latinLnBrk="0" hangingPunct="1">
                        <a:lnSpc>
                          <a:spcPct val="90000"/>
                        </a:lnSpc>
                        <a:spcBef>
                          <a:spcPct val="0"/>
                        </a:spcBef>
                        <a:spcAft>
                          <a:spcPts val="800"/>
                        </a:spcAft>
                        <a:buNone/>
                      </a:pPr>
                      <a:r>
                        <a:rPr lang="es-ES" sz="3600" b="1" kern="1200" dirty="0" smtClean="0">
                          <a:solidFill>
                            <a:schemeClr val="tx1"/>
                          </a:solidFill>
                          <a:latin typeface="+mj-lt"/>
                          <a:ea typeface="+mj-ea"/>
                          <a:cs typeface="+mj-cs"/>
                        </a:rPr>
                        <a:t>Cualitativo</a:t>
                      </a:r>
                      <a:endParaRPr lang="es-ES" sz="3600" b="1" kern="1200" dirty="0">
                        <a:solidFill>
                          <a:schemeClr val="tx1"/>
                        </a:solidFill>
                        <a:latin typeface="+mj-lt"/>
                        <a:ea typeface="+mj-ea"/>
                        <a:cs typeface="+mj-cs"/>
                      </a:endParaRPr>
                    </a:p>
                    <a:p>
                      <a:pPr algn="ctr" defTabSz="914400" rtl="0" eaLnBrk="1" latinLnBrk="0" hangingPunct="1">
                        <a:lnSpc>
                          <a:spcPct val="90000"/>
                        </a:lnSpc>
                        <a:spcBef>
                          <a:spcPct val="0"/>
                        </a:spcBef>
                        <a:spcAft>
                          <a:spcPts val="800"/>
                        </a:spcAft>
                        <a:buNone/>
                      </a:pPr>
                      <a:r>
                        <a:rPr lang="es-ES_tradnl" sz="3600" b="1" kern="1200" dirty="0">
                          <a:solidFill>
                            <a:schemeClr val="tx1"/>
                          </a:solidFill>
                          <a:latin typeface="+mj-lt"/>
                          <a:ea typeface="+mj-ea"/>
                          <a:cs typeface="+mj-cs"/>
                        </a:rPr>
                        <a:t>No </a:t>
                      </a:r>
                      <a:r>
                        <a:rPr lang="es-ES_tradnl" sz="3600" b="1" kern="1200" dirty="0" smtClean="0">
                          <a:solidFill>
                            <a:schemeClr val="tx1"/>
                          </a:solidFill>
                          <a:latin typeface="+mj-lt"/>
                          <a:ea typeface="+mj-ea"/>
                          <a:cs typeface="+mj-cs"/>
                        </a:rPr>
                        <a:t>probabilístico</a:t>
                      </a:r>
                      <a:endParaRPr lang="es-ES" sz="3600" b="1" kern="1200" dirty="0">
                        <a:solidFill>
                          <a:schemeClr val="tx1"/>
                        </a:solidFill>
                        <a:latin typeface="+mj-lt"/>
                        <a:ea typeface="+mj-ea"/>
                        <a:cs typeface="+mj-cs"/>
                      </a:endParaRPr>
                    </a:p>
                  </a:txBody>
                  <a:tcPr marL="0" marR="0" marT="0" marB="0"/>
                </a:tc>
              </a:tr>
              <a:tr h="976722">
                <a:tc>
                  <a:txBody>
                    <a:bodyPr/>
                    <a:lstStyle/>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Muestreo </a:t>
                      </a:r>
                      <a:r>
                        <a:rPr lang="es-ES_tradnl" sz="3600" kern="1200" dirty="0">
                          <a:solidFill>
                            <a:schemeClr val="tx1"/>
                          </a:solidFill>
                          <a:latin typeface="+mj-lt"/>
                          <a:ea typeface="+mj-ea"/>
                          <a:cs typeface="+mj-cs"/>
                        </a:rPr>
                        <a:t>aleatorio simple</a:t>
                      </a:r>
                      <a:endParaRPr lang="es-ES" sz="3600" kern="1200" dirty="0">
                        <a:solidFill>
                          <a:schemeClr val="tx1"/>
                        </a:solidFill>
                        <a:latin typeface="+mj-lt"/>
                        <a:ea typeface="+mj-ea"/>
                        <a:cs typeface="+mj-cs"/>
                      </a:endParaRPr>
                    </a:p>
                  </a:txBody>
                  <a:tcPr marL="81785" marR="81785" marT="40892" marB="40892"/>
                </a:tc>
                <a:tc>
                  <a:txBody>
                    <a:bodyPr/>
                    <a:lstStyle/>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Muestreo </a:t>
                      </a:r>
                      <a:r>
                        <a:rPr lang="es-ES_tradnl" sz="3600" kern="1200" dirty="0">
                          <a:solidFill>
                            <a:schemeClr val="tx1"/>
                          </a:solidFill>
                          <a:latin typeface="+mj-lt"/>
                          <a:ea typeface="+mj-ea"/>
                          <a:cs typeface="+mj-cs"/>
                        </a:rPr>
                        <a:t>accidental</a:t>
                      </a:r>
                      <a:endParaRPr lang="es-ES" sz="3600" kern="1200" dirty="0">
                        <a:solidFill>
                          <a:schemeClr val="tx1"/>
                        </a:solidFill>
                        <a:latin typeface="+mj-lt"/>
                        <a:ea typeface="+mj-ea"/>
                        <a:cs typeface="+mj-cs"/>
                      </a:endParaRPr>
                    </a:p>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Participantes</a:t>
                      </a:r>
                      <a:r>
                        <a:rPr lang="es-ES_tradnl" sz="3600" kern="1200" baseline="0" dirty="0" smtClean="0">
                          <a:solidFill>
                            <a:schemeClr val="tx1"/>
                          </a:solidFill>
                          <a:latin typeface="+mj-lt"/>
                          <a:ea typeface="+mj-ea"/>
                          <a:cs typeface="+mj-cs"/>
                        </a:rPr>
                        <a:t> voluntarios</a:t>
                      </a:r>
                      <a:r>
                        <a:rPr lang="es-ES_tradnl" sz="3600" kern="1200" dirty="0">
                          <a:solidFill>
                            <a:schemeClr val="tx1"/>
                          </a:solidFill>
                          <a:latin typeface="+mj-lt"/>
                          <a:ea typeface="+mj-ea"/>
                          <a:cs typeface="+mj-cs"/>
                        </a:rPr>
                        <a:t> </a:t>
                      </a:r>
                      <a:endParaRPr lang="es-ES" sz="3600" kern="1200" dirty="0">
                        <a:solidFill>
                          <a:schemeClr val="tx1"/>
                        </a:solidFill>
                        <a:latin typeface="+mj-lt"/>
                        <a:ea typeface="+mj-ea"/>
                        <a:cs typeface="+mj-cs"/>
                      </a:endParaRPr>
                    </a:p>
                  </a:txBody>
                  <a:tcPr marL="81785" marR="81785" marT="40892" marB="40892"/>
                </a:tc>
              </a:tr>
              <a:tr h="976722">
                <a:tc>
                  <a:txBody>
                    <a:bodyPr/>
                    <a:lstStyle/>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Muestreo </a:t>
                      </a:r>
                      <a:r>
                        <a:rPr lang="es-ES_tradnl" sz="3600" kern="1200" dirty="0">
                          <a:solidFill>
                            <a:schemeClr val="tx1"/>
                          </a:solidFill>
                          <a:latin typeface="+mj-lt"/>
                          <a:ea typeface="+mj-ea"/>
                          <a:cs typeface="+mj-cs"/>
                        </a:rPr>
                        <a:t>sistemático</a:t>
                      </a:r>
                      <a:endParaRPr lang="es-ES" sz="3600" kern="1200" dirty="0">
                        <a:solidFill>
                          <a:schemeClr val="tx1"/>
                        </a:solidFill>
                        <a:latin typeface="+mj-lt"/>
                        <a:ea typeface="+mj-ea"/>
                        <a:cs typeface="+mj-cs"/>
                      </a:endParaRPr>
                    </a:p>
                  </a:txBody>
                  <a:tcPr marL="81785" marR="81785" marT="40892" marB="40892"/>
                </a:tc>
                <a:tc>
                  <a:txBody>
                    <a:bodyPr/>
                    <a:lstStyle/>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Muestreo </a:t>
                      </a:r>
                      <a:r>
                        <a:rPr lang="es-ES_tradnl" sz="3600" kern="1200" dirty="0">
                          <a:solidFill>
                            <a:schemeClr val="tx1"/>
                          </a:solidFill>
                          <a:latin typeface="+mj-lt"/>
                          <a:ea typeface="+mj-ea"/>
                          <a:cs typeface="+mj-cs"/>
                        </a:rPr>
                        <a:t>intencional</a:t>
                      </a:r>
                      <a:endParaRPr lang="es-ES" sz="3600" kern="1200" dirty="0">
                        <a:solidFill>
                          <a:schemeClr val="tx1"/>
                        </a:solidFill>
                        <a:latin typeface="+mj-lt"/>
                        <a:ea typeface="+mj-ea"/>
                        <a:cs typeface="+mj-cs"/>
                      </a:endParaRPr>
                    </a:p>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Muestra de expertos</a:t>
                      </a:r>
                      <a:r>
                        <a:rPr lang="es-ES_tradnl" sz="3600" kern="1200" dirty="0">
                          <a:solidFill>
                            <a:schemeClr val="tx1"/>
                          </a:solidFill>
                          <a:latin typeface="+mj-lt"/>
                          <a:ea typeface="+mj-ea"/>
                          <a:cs typeface="+mj-cs"/>
                        </a:rPr>
                        <a:t> </a:t>
                      </a:r>
                      <a:endParaRPr lang="es-ES" sz="3600" kern="1200" dirty="0">
                        <a:solidFill>
                          <a:schemeClr val="tx1"/>
                        </a:solidFill>
                        <a:latin typeface="+mj-lt"/>
                        <a:ea typeface="+mj-ea"/>
                        <a:cs typeface="+mj-cs"/>
                      </a:endParaRPr>
                    </a:p>
                  </a:txBody>
                  <a:tcPr marL="81785" marR="81785" marT="40892" marB="40892"/>
                </a:tc>
              </a:tr>
              <a:tr h="976722">
                <a:tc>
                  <a:txBody>
                    <a:bodyPr/>
                    <a:lstStyle/>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Muestreo </a:t>
                      </a:r>
                      <a:r>
                        <a:rPr lang="es-ES_tradnl" sz="3600" kern="1200" dirty="0">
                          <a:solidFill>
                            <a:schemeClr val="tx1"/>
                          </a:solidFill>
                          <a:latin typeface="+mj-lt"/>
                          <a:ea typeface="+mj-ea"/>
                          <a:cs typeface="+mj-cs"/>
                        </a:rPr>
                        <a:t>estratificado</a:t>
                      </a:r>
                      <a:endParaRPr lang="es-ES" sz="3600" kern="1200" dirty="0">
                        <a:solidFill>
                          <a:schemeClr val="tx1"/>
                        </a:solidFill>
                        <a:latin typeface="+mj-lt"/>
                        <a:ea typeface="+mj-ea"/>
                        <a:cs typeface="+mj-cs"/>
                      </a:endParaRPr>
                    </a:p>
                  </a:txBody>
                  <a:tcPr marL="81785" marR="81785" marT="40892" marB="40892"/>
                </a:tc>
                <a:tc>
                  <a:txBody>
                    <a:bodyPr/>
                    <a:lstStyle/>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Muestra de casos tipos</a:t>
                      </a:r>
                      <a:r>
                        <a:rPr lang="es-ES_tradnl" sz="3600" kern="1200" dirty="0">
                          <a:solidFill>
                            <a:schemeClr val="tx1"/>
                          </a:solidFill>
                          <a:latin typeface="+mj-lt"/>
                          <a:ea typeface="+mj-ea"/>
                          <a:cs typeface="+mj-cs"/>
                        </a:rPr>
                        <a:t> </a:t>
                      </a:r>
                      <a:endParaRPr lang="es-ES" sz="3600" kern="1200" dirty="0">
                        <a:solidFill>
                          <a:schemeClr val="tx1"/>
                        </a:solidFill>
                        <a:latin typeface="+mj-lt"/>
                        <a:ea typeface="+mj-ea"/>
                        <a:cs typeface="+mj-cs"/>
                      </a:endParaRPr>
                    </a:p>
                  </a:txBody>
                  <a:tcPr marL="81785" marR="81785" marT="40892" marB="40892"/>
                </a:tc>
              </a:tr>
              <a:tr h="976722">
                <a:tc>
                  <a:txBody>
                    <a:bodyPr/>
                    <a:lstStyle/>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Muestreo por </a:t>
                      </a:r>
                      <a:r>
                        <a:rPr lang="es-ES_tradnl" sz="3600" kern="1200" dirty="0">
                          <a:solidFill>
                            <a:schemeClr val="tx1"/>
                          </a:solidFill>
                          <a:latin typeface="+mj-lt"/>
                          <a:ea typeface="+mj-ea"/>
                          <a:cs typeface="+mj-cs"/>
                        </a:rPr>
                        <a:t>conglomerados</a:t>
                      </a:r>
                      <a:endParaRPr lang="es-ES" sz="3600" kern="1200" dirty="0">
                        <a:solidFill>
                          <a:schemeClr val="tx1"/>
                        </a:solidFill>
                        <a:latin typeface="+mj-lt"/>
                        <a:ea typeface="+mj-ea"/>
                        <a:cs typeface="+mj-cs"/>
                      </a:endParaRPr>
                    </a:p>
                  </a:txBody>
                  <a:tcPr marL="81785" marR="81785" marT="40892" marB="40892"/>
                </a:tc>
                <a:tc>
                  <a:txBody>
                    <a:bodyPr/>
                    <a:lstStyle/>
                    <a:p>
                      <a:pPr algn="just" defTabSz="914400" rtl="0" eaLnBrk="1" latinLnBrk="0" hangingPunct="1">
                        <a:lnSpc>
                          <a:spcPct val="90000"/>
                        </a:lnSpc>
                        <a:spcBef>
                          <a:spcPct val="0"/>
                        </a:spcBef>
                        <a:spcAft>
                          <a:spcPts val="800"/>
                        </a:spcAft>
                        <a:buNone/>
                      </a:pPr>
                      <a:r>
                        <a:rPr lang="es-ES_tradnl" sz="3600" kern="1200" dirty="0" smtClean="0">
                          <a:solidFill>
                            <a:schemeClr val="tx1"/>
                          </a:solidFill>
                          <a:latin typeface="+mj-lt"/>
                          <a:ea typeface="+mj-ea"/>
                          <a:cs typeface="+mj-cs"/>
                        </a:rPr>
                        <a:t>Otras</a:t>
                      </a:r>
                      <a:endParaRPr lang="es-ES" sz="3600" kern="1200" dirty="0">
                        <a:solidFill>
                          <a:schemeClr val="tx1"/>
                        </a:solidFill>
                        <a:latin typeface="+mj-lt"/>
                        <a:ea typeface="+mj-ea"/>
                        <a:cs typeface="+mj-cs"/>
                      </a:endParaRPr>
                    </a:p>
                    <a:p>
                      <a:pPr marL="0" marR="0" indent="0" algn="just" defTabSz="914400" rtl="0" eaLnBrk="1" fontAlgn="auto" latinLnBrk="0" hangingPunct="1">
                        <a:lnSpc>
                          <a:spcPct val="90000"/>
                        </a:lnSpc>
                        <a:spcBef>
                          <a:spcPct val="0"/>
                        </a:spcBef>
                        <a:spcAft>
                          <a:spcPts val="800"/>
                        </a:spcAft>
                        <a:buClrTx/>
                        <a:buSzTx/>
                        <a:buFontTx/>
                        <a:buNone/>
                        <a:tabLst/>
                        <a:defRPr/>
                      </a:pPr>
                      <a:r>
                        <a:rPr lang="es-ES_tradnl" sz="3600" kern="1200" dirty="0" smtClean="0">
                          <a:solidFill>
                            <a:schemeClr val="tx1"/>
                          </a:solidFill>
                          <a:latin typeface="+mn-lt"/>
                          <a:ea typeface="+mn-ea"/>
                          <a:cs typeface="+mn-cs"/>
                        </a:rPr>
                        <a:t>Muestreo por cuotas</a:t>
                      </a:r>
                      <a:endParaRPr lang="es-ES" sz="3600" kern="1200" dirty="0" smtClean="0">
                        <a:solidFill>
                          <a:schemeClr val="tx1"/>
                        </a:solidFill>
                        <a:latin typeface="+mn-lt"/>
                        <a:ea typeface="+mn-ea"/>
                        <a:cs typeface="+mn-cs"/>
                      </a:endParaRPr>
                    </a:p>
                    <a:p>
                      <a:pPr algn="just" defTabSz="914400" rtl="0" eaLnBrk="1" latinLnBrk="0" hangingPunct="1">
                        <a:lnSpc>
                          <a:spcPct val="90000"/>
                        </a:lnSpc>
                        <a:spcBef>
                          <a:spcPct val="0"/>
                        </a:spcBef>
                        <a:spcAft>
                          <a:spcPts val="800"/>
                        </a:spcAft>
                        <a:buNone/>
                      </a:pPr>
                      <a:r>
                        <a:rPr lang="es-ES_tradnl" sz="3600" kern="1200" dirty="0">
                          <a:solidFill>
                            <a:schemeClr val="tx1"/>
                          </a:solidFill>
                          <a:latin typeface="+mj-lt"/>
                          <a:ea typeface="+mj-ea"/>
                          <a:cs typeface="+mj-cs"/>
                        </a:rPr>
                        <a:t> </a:t>
                      </a:r>
                      <a:endParaRPr lang="es-ES" sz="3600" kern="1200" dirty="0">
                        <a:solidFill>
                          <a:schemeClr val="tx1"/>
                        </a:solidFill>
                        <a:latin typeface="+mj-lt"/>
                        <a:ea typeface="+mj-ea"/>
                        <a:cs typeface="+mj-cs"/>
                      </a:endParaRPr>
                    </a:p>
                  </a:txBody>
                  <a:tcPr marL="81785" marR="81785" marT="40892" marB="40892"/>
                </a:tc>
              </a:tr>
            </a:tbl>
          </a:graphicData>
        </a:graphic>
      </p:graphicFrame>
    </p:spTree>
    <p:extLst>
      <p:ext uri="{BB962C8B-B14F-4D97-AF65-F5344CB8AC3E}">
        <p14:creationId xmlns:p14="http://schemas.microsoft.com/office/powerpoint/2010/main" val="3576606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1981200" y="274639"/>
            <a:ext cx="8229600" cy="922337"/>
          </a:xfrm>
          <a:ln>
            <a:solidFill>
              <a:schemeClr val="tx1"/>
            </a:solidFill>
          </a:ln>
        </p:spPr>
        <p:txBody>
          <a:bodyPr/>
          <a:lstStyle/>
          <a:p>
            <a:pPr eaLnBrk="1" hangingPunct="1">
              <a:defRPr/>
            </a:pPr>
            <a:r>
              <a:rPr lang="es-CO" sz="3200" b="1" dirty="0">
                <a:effectLst>
                  <a:outerShdw blurRad="38100" dist="38100" dir="2700000" algn="tl">
                    <a:srgbClr val="000000">
                      <a:alpha val="43137"/>
                    </a:srgbClr>
                  </a:outerShdw>
                </a:effectLst>
                <a:latin typeface="Verdana" pitchFamily="34" charset="0"/>
              </a:rPr>
              <a:t>EL DISEÑO DE LA INVESTIGACIÓN</a:t>
            </a:r>
            <a:endParaRPr lang="es-ES" sz="3200" b="1" dirty="0">
              <a:effectLst>
                <a:outerShdw blurRad="38100" dist="38100" dir="2700000" algn="tl">
                  <a:srgbClr val="000000">
                    <a:alpha val="43137"/>
                  </a:srgbClr>
                </a:outerShdw>
              </a:effectLst>
              <a:latin typeface="Verdana" pitchFamily="34" charset="0"/>
            </a:endParaRPr>
          </a:p>
        </p:txBody>
      </p:sp>
      <p:sp>
        <p:nvSpPr>
          <p:cNvPr id="6147" name="Rectangle 5"/>
          <p:cNvSpPr>
            <a:spLocks noGrp="1" noChangeArrowheads="1"/>
          </p:cNvSpPr>
          <p:nvPr>
            <p:ph type="body" idx="1"/>
          </p:nvPr>
        </p:nvSpPr>
        <p:spPr>
          <a:xfrm>
            <a:off x="1703389" y="1600201"/>
            <a:ext cx="8713787" cy="3629025"/>
          </a:xfrm>
          <a:ln>
            <a:solidFill>
              <a:schemeClr val="tx1"/>
            </a:solidFill>
            <a:miter lim="800000"/>
            <a:headEnd/>
            <a:tailEnd/>
          </a:ln>
        </p:spPr>
        <p:txBody>
          <a:bodyPr>
            <a:normAutofit/>
          </a:bodyPr>
          <a:lstStyle/>
          <a:p>
            <a:pPr algn="just" eaLnBrk="1" hangingPunct="1"/>
            <a:endParaRPr lang="es-ES_tradnl" sz="2400" i="1" dirty="0"/>
          </a:p>
          <a:p>
            <a:pPr algn="just" eaLnBrk="1" hangingPunct="1">
              <a:buFontTx/>
              <a:buNone/>
            </a:pPr>
            <a:r>
              <a:rPr lang="es-ES" dirty="0" smtClean="0"/>
              <a:t> </a:t>
            </a:r>
            <a:r>
              <a:rPr lang="es-ES_tradnl" i="1" dirty="0" smtClean="0">
                <a:latin typeface="Verdana" panose="020B0604030504040204" pitchFamily="34" charset="0"/>
              </a:rPr>
              <a:t>“……plan o estrategia que se desarrolla para obtener la información que se requiere en una investigación”</a:t>
            </a:r>
          </a:p>
          <a:p>
            <a:pPr algn="r">
              <a:buNone/>
            </a:pPr>
            <a:r>
              <a:rPr lang="es-ES_tradnl" i="1" dirty="0" smtClean="0">
                <a:latin typeface="Verdana" panose="020B0604030504040204" pitchFamily="34" charset="0"/>
              </a:rPr>
              <a:t>Hernández, R </a:t>
            </a:r>
            <a:r>
              <a:rPr lang="es-ES" i="1" dirty="0" smtClean="0"/>
              <a:t>(</a:t>
            </a:r>
            <a:r>
              <a:rPr lang="es-ES" b="1" i="1" dirty="0" smtClean="0"/>
              <a:t>2006</a:t>
            </a:r>
            <a:r>
              <a:rPr lang="es-ES" i="1" dirty="0"/>
              <a:t>)</a:t>
            </a:r>
            <a:endParaRPr lang="es-ES_tradnl" i="1" dirty="0">
              <a:latin typeface="Verdana" panose="020B0604030504040204" pitchFamily="34" charset="0"/>
            </a:endParaRPr>
          </a:p>
          <a:p>
            <a:pPr algn="r" eaLnBrk="1" hangingPunct="1">
              <a:buFontTx/>
              <a:buNone/>
            </a:pPr>
            <a:r>
              <a:rPr lang="es-ES" sz="2400" dirty="0"/>
              <a:t/>
            </a:r>
            <a:br>
              <a:rPr lang="es-ES" sz="2400" dirty="0"/>
            </a:br>
            <a:endParaRPr lang="es-ES" sz="2000" i="1" dirty="0"/>
          </a:p>
        </p:txBody>
      </p:sp>
    </p:spTree>
    <p:extLst>
      <p:ext uri="{BB962C8B-B14F-4D97-AF65-F5344CB8AC3E}">
        <p14:creationId xmlns:p14="http://schemas.microsoft.com/office/powerpoint/2010/main" val="368683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algn="ctr"/>
            <a:r>
              <a:rPr lang="es-ES_tradnl" sz="4000" b="1" dirty="0"/>
              <a:t>Tamaño de la muestra</a:t>
            </a:r>
          </a:p>
        </p:txBody>
      </p:sp>
      <p:sp>
        <p:nvSpPr>
          <p:cNvPr id="212995" name="Rectangle 3"/>
          <p:cNvSpPr>
            <a:spLocks noGrp="1" noChangeArrowheads="1"/>
          </p:cNvSpPr>
          <p:nvPr>
            <p:ph type="body" idx="1"/>
          </p:nvPr>
        </p:nvSpPr>
        <p:spPr>
          <a:xfrm>
            <a:off x="657225" y="1885950"/>
            <a:ext cx="9564688" cy="4422776"/>
          </a:xfrm>
        </p:spPr>
        <p:txBody>
          <a:bodyPr/>
          <a:lstStyle/>
          <a:p>
            <a:pPr marL="447675" indent="-447675" algn="just">
              <a:spcAft>
                <a:spcPct val="30000"/>
              </a:spcAft>
            </a:pPr>
            <a:r>
              <a:rPr lang="es-ES_tradnl" sz="2600" dirty="0">
                <a:latin typeface="Arial" panose="020B0604020202020204" pitchFamily="34" charset="0"/>
              </a:rPr>
              <a:t>El criterio para determinarla debe ser en lo fundamental cualitativo, o sea, que debe analizarse las características de la población y los objetivos propuestos </a:t>
            </a:r>
          </a:p>
          <a:p>
            <a:pPr marL="447675" indent="-447675" algn="just">
              <a:spcAft>
                <a:spcPct val="30000"/>
              </a:spcAft>
            </a:pPr>
            <a:r>
              <a:rPr lang="es-ES_tradnl" sz="2600" dirty="0">
                <a:latin typeface="Arial" panose="020B0604020202020204" pitchFamily="34" charset="0"/>
              </a:rPr>
              <a:t>Si la población es muy heterogénea, se impone una muestra mayor que si es homogénea </a:t>
            </a:r>
          </a:p>
          <a:p>
            <a:pPr marL="447675" indent="-447675" algn="just">
              <a:spcAft>
                <a:spcPct val="30000"/>
              </a:spcAft>
            </a:pPr>
            <a:r>
              <a:rPr lang="es-ES_tradnl" sz="2600" dirty="0">
                <a:latin typeface="Arial" panose="020B0604020202020204" pitchFamily="34" charset="0"/>
              </a:rPr>
              <a:t>Estadísticamente se establecen </a:t>
            </a:r>
            <a:r>
              <a:rPr lang="es-ES_tradnl" sz="2600" dirty="0" smtClean="0">
                <a:latin typeface="Arial" panose="020B0604020202020204" pitchFamily="34" charset="0"/>
              </a:rPr>
              <a:t>límites.</a:t>
            </a:r>
            <a:endParaRPr lang="es-ES_tradnl" sz="2600" dirty="0">
              <a:latin typeface="Arial" panose="020B0604020202020204" pitchFamily="34" charset="0"/>
            </a:endParaRPr>
          </a:p>
        </p:txBody>
      </p:sp>
    </p:spTree>
    <p:extLst>
      <p:ext uri="{BB962C8B-B14F-4D97-AF65-F5344CB8AC3E}">
        <p14:creationId xmlns:p14="http://schemas.microsoft.com/office/powerpoint/2010/main" val="228962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2994"/>
                                        </p:tgtEl>
                                        <p:attrNameLst>
                                          <p:attrName>style.visibility</p:attrName>
                                        </p:attrNameLst>
                                      </p:cBhvr>
                                      <p:to>
                                        <p:strVal val="visible"/>
                                      </p:to>
                                    </p:set>
                                    <p:animEffect transition="in" filter="barn(inVertical)">
                                      <p:cBhvr>
                                        <p:cTn id="7" dur="500"/>
                                        <p:tgtEl>
                                          <p:spTgt spid="21299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2995">
                                            <p:txEl>
                                              <p:pRg st="0" end="0"/>
                                            </p:txEl>
                                          </p:spTgt>
                                        </p:tgtEl>
                                        <p:attrNameLst>
                                          <p:attrName>style.visibility</p:attrName>
                                        </p:attrNameLst>
                                      </p:cBhvr>
                                      <p:to>
                                        <p:strVal val="visible"/>
                                      </p:to>
                                    </p:set>
                                    <p:animEffect transition="in" filter="barn(inVertical)">
                                      <p:cBhvr>
                                        <p:cTn id="12" dur="500"/>
                                        <p:tgtEl>
                                          <p:spTgt spid="2129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2995">
                                            <p:txEl>
                                              <p:pRg st="1" end="1"/>
                                            </p:txEl>
                                          </p:spTgt>
                                        </p:tgtEl>
                                        <p:attrNameLst>
                                          <p:attrName>style.visibility</p:attrName>
                                        </p:attrNameLst>
                                      </p:cBhvr>
                                      <p:to>
                                        <p:strVal val="visible"/>
                                      </p:to>
                                    </p:set>
                                    <p:animEffect transition="in" filter="barn(inVertical)">
                                      <p:cBhvr>
                                        <p:cTn id="17" dur="500"/>
                                        <p:tgtEl>
                                          <p:spTgt spid="2129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12995">
                                            <p:txEl>
                                              <p:pRg st="2" end="2"/>
                                            </p:txEl>
                                          </p:spTgt>
                                        </p:tgtEl>
                                        <p:attrNameLst>
                                          <p:attrName>style.visibility</p:attrName>
                                        </p:attrNameLst>
                                      </p:cBhvr>
                                      <p:to>
                                        <p:strVal val="visible"/>
                                      </p:to>
                                    </p:set>
                                    <p:animEffect transition="in" filter="barn(inVertical)">
                                      <p:cBhvr>
                                        <p:cTn id="22" dur="500"/>
                                        <p:tgtEl>
                                          <p:spTgt spid="2129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p:bldP spid="212995"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428626" y="1657350"/>
            <a:ext cx="9771064" cy="4302125"/>
          </a:xfrm>
        </p:spPr>
        <p:txBody>
          <a:bodyPr/>
          <a:lstStyle/>
          <a:p>
            <a:pPr marL="723900" indent="-723900" algn="just"/>
            <a:r>
              <a:rPr lang="es-ES" sz="4400" dirty="0">
                <a:latin typeface="Arial" panose="020B0604020202020204" pitchFamily="34" charset="0"/>
                <a:cs typeface="Arial" panose="020B0604020202020204" pitchFamily="34" charset="0"/>
              </a:rPr>
              <a:t>Se utilizan en la selección de la muestra de la investigación</a:t>
            </a:r>
          </a:p>
          <a:p>
            <a:pPr marL="723900" indent="-723900" algn="just"/>
            <a:r>
              <a:rPr lang="es-ES" sz="4400" dirty="0">
                <a:latin typeface="Arial" panose="020B0604020202020204" pitchFamily="34" charset="0"/>
                <a:cs typeface="Arial" panose="020B0604020202020204" pitchFamily="34" charset="0"/>
              </a:rPr>
              <a:t>Permiten procesar los datos obtenidos empíricamente </a:t>
            </a:r>
          </a:p>
        </p:txBody>
      </p:sp>
      <p:sp>
        <p:nvSpPr>
          <p:cNvPr id="46084" name="Text Box 4"/>
          <p:cNvSpPr txBox="1">
            <a:spLocks noChangeArrowheads="1"/>
          </p:cNvSpPr>
          <p:nvPr/>
        </p:nvSpPr>
        <p:spPr bwMode="auto">
          <a:xfrm>
            <a:off x="571500" y="214314"/>
            <a:ext cx="11025188"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spcBef>
                <a:spcPts val="1000"/>
              </a:spcBef>
              <a:buClr>
                <a:schemeClr val="folHlink"/>
              </a:buClr>
              <a:buSzPct val="60000"/>
            </a:pPr>
            <a:r>
              <a:rPr lang="es-ES" sz="4400" b="1" dirty="0" smtClean="0">
                <a:effectLst>
                  <a:outerShdw blurRad="38100" dist="38100" dir="2700000" algn="tl">
                    <a:srgbClr val="C0C0C0"/>
                  </a:outerShdw>
                </a:effectLst>
                <a:cs typeface="Arial" panose="020B0604020202020204" pitchFamily="34" charset="0"/>
              </a:rPr>
              <a:t>Métodos </a:t>
            </a:r>
            <a:r>
              <a:rPr lang="es-ES" sz="4400" b="1" dirty="0">
                <a:effectLst>
                  <a:outerShdw blurRad="38100" dist="38100" dir="2700000" algn="tl">
                    <a:srgbClr val="C0C0C0"/>
                  </a:outerShdw>
                </a:effectLst>
                <a:cs typeface="Arial" panose="020B0604020202020204" pitchFamily="34" charset="0"/>
              </a:rPr>
              <a:t>estadísticos</a:t>
            </a:r>
          </a:p>
        </p:txBody>
      </p:sp>
    </p:spTree>
    <p:extLst>
      <p:ext uri="{BB962C8B-B14F-4D97-AF65-F5344CB8AC3E}">
        <p14:creationId xmlns:p14="http://schemas.microsoft.com/office/powerpoint/2010/main" val="26242363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barn(inVertical)">
                                      <p:cBhvr>
                                        <p:cTn id="7" dur="500"/>
                                        <p:tgtEl>
                                          <p:spTgt spid="460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Effect transition="in" filter="wipe(down)">
                                      <p:cBhvr>
                                        <p:cTn id="12" dur="500"/>
                                        <p:tgtEl>
                                          <p:spTgt spid="747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Effect transition="in" filter="wipe(down)">
                                      <p:cBhvr>
                                        <p:cTn id="17"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4608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algn="ctr"/>
            <a:r>
              <a:rPr lang="es-ES" dirty="0"/>
              <a:t>Procesamiento de datos</a:t>
            </a:r>
          </a:p>
        </p:txBody>
      </p:sp>
      <p:sp>
        <p:nvSpPr>
          <p:cNvPr id="215043" name="Rectangle 3"/>
          <p:cNvSpPr>
            <a:spLocks noGrp="1" noChangeArrowheads="1"/>
          </p:cNvSpPr>
          <p:nvPr>
            <p:ph type="body" idx="1"/>
          </p:nvPr>
        </p:nvSpPr>
        <p:spPr/>
        <p:txBody>
          <a:bodyPr>
            <a:normAutofit/>
          </a:bodyPr>
          <a:lstStyle/>
          <a:p>
            <a:pPr marL="0" indent="0" algn="just">
              <a:lnSpc>
                <a:spcPct val="80000"/>
              </a:lnSpc>
              <a:buNone/>
            </a:pPr>
            <a:r>
              <a:rPr lang="es-ES_tradnl" sz="3200" b="1" dirty="0">
                <a:latin typeface="Arial" panose="020B0604020202020204" pitchFamily="34" charset="0"/>
              </a:rPr>
              <a:t>Los datos obtenidos, es preciso organizarlos, tabularlos, clasificarlos de manera que se pueda hacer un análisis lo más objetivo y fiable posible  de dicha información</a:t>
            </a:r>
          </a:p>
          <a:p>
            <a:pPr marL="0" indent="0" algn="just">
              <a:lnSpc>
                <a:spcPct val="80000"/>
              </a:lnSpc>
              <a:buNone/>
            </a:pPr>
            <a:endParaRPr lang="es-ES_tradnl" sz="3200" b="1" dirty="0">
              <a:latin typeface="Arial" panose="020B0604020202020204" pitchFamily="34" charset="0"/>
            </a:endParaRPr>
          </a:p>
        </p:txBody>
      </p:sp>
    </p:spTree>
    <p:extLst>
      <p:ext uri="{BB962C8B-B14F-4D97-AF65-F5344CB8AC3E}">
        <p14:creationId xmlns:p14="http://schemas.microsoft.com/office/powerpoint/2010/main" val="181340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wipe(down)">
                                      <p:cBhvr>
                                        <p:cTn id="7" dur="500"/>
                                        <p:tgtEl>
                                          <p:spTgt spid="21504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5043">
                                            <p:txEl>
                                              <p:pRg st="0" end="0"/>
                                            </p:txEl>
                                          </p:spTgt>
                                        </p:tgtEl>
                                        <p:attrNameLst>
                                          <p:attrName>style.visibility</p:attrName>
                                        </p:attrNameLst>
                                      </p:cBhvr>
                                      <p:to>
                                        <p:strVal val="visible"/>
                                      </p:to>
                                    </p:set>
                                    <p:animEffect transition="in" filter="barn(inVertical)">
                                      <p:cBhvr>
                                        <p:cTn id="12" dur="500"/>
                                        <p:tgtEl>
                                          <p:spTgt spid="2150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p:bldP spid="21504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8175" y="0"/>
            <a:ext cx="10515600" cy="1325563"/>
          </a:xfrm>
        </p:spPr>
        <p:txBody>
          <a:bodyPr/>
          <a:lstStyle/>
          <a:p>
            <a:pPr algn="ctr"/>
            <a:r>
              <a:rPr lang="es-ES" b="1" dirty="0" smtClean="0">
                <a:latin typeface="Arial" panose="020B0604020202020204" pitchFamily="34" charset="0"/>
                <a:cs typeface="Arial" panose="020B0604020202020204" pitchFamily="34" charset="0"/>
              </a:rPr>
              <a:t>Investigación cuantitativa</a:t>
            </a:r>
            <a:endParaRPr lang="es-ES" b="1" dirty="0">
              <a:latin typeface="Arial" panose="020B0604020202020204" pitchFamily="34" charset="0"/>
              <a:cs typeface="Arial" panose="020B0604020202020204" pitchFamily="34" charset="0"/>
            </a:endParaRPr>
          </a:p>
        </p:txBody>
      </p:sp>
      <p:graphicFrame>
        <p:nvGraphicFramePr>
          <p:cNvPr id="4" name="Group 49"/>
          <p:cNvGraphicFramePr>
            <a:graphicFrameLocks/>
          </p:cNvGraphicFramePr>
          <p:nvPr>
            <p:extLst>
              <p:ext uri="{D42A27DB-BD31-4B8C-83A1-F6EECF244321}">
                <p14:modId xmlns:p14="http://schemas.microsoft.com/office/powerpoint/2010/main" val="3888702056"/>
              </p:ext>
            </p:extLst>
          </p:nvPr>
        </p:nvGraphicFramePr>
        <p:xfrm>
          <a:off x="-2" y="1424833"/>
          <a:ext cx="12192004" cy="6680178"/>
        </p:xfrm>
        <a:graphic>
          <a:graphicData uri="http://schemas.openxmlformats.org/drawingml/2006/table">
            <a:tbl>
              <a:tblPr/>
              <a:tblGrid>
                <a:gridCol w="3048001"/>
                <a:gridCol w="3048001"/>
                <a:gridCol w="2865120"/>
                <a:gridCol w="3230882"/>
              </a:tblGrid>
              <a:tr h="68397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_tradnl" sz="2800" b="1" kern="1200" dirty="0">
                          <a:solidFill>
                            <a:schemeClr val="dk1"/>
                          </a:solidFill>
                          <a:effectLst/>
                          <a:latin typeface="Verdana" panose="020B0604030504040204" pitchFamily="34" charset="0"/>
                          <a:ea typeface="+mn-ea"/>
                          <a:cs typeface="+mn-cs"/>
                        </a:rPr>
                        <a:t>Tipo de diseño</a:t>
                      </a:r>
                      <a:endParaRPr lang="es-ES" sz="2800" b="1" kern="1200" dirty="0">
                        <a:solidFill>
                          <a:schemeClr val="dk1"/>
                        </a:solidFill>
                        <a:effectLst/>
                        <a:latin typeface="Verdana" panose="020B0604030504040204" pitchFamily="34" charset="0"/>
                        <a:ea typeface="+mn-ea"/>
                        <a:cs typeface="+mn-cs"/>
                      </a:endParaRPr>
                    </a:p>
                  </a:txBody>
                  <a:tcPr marL="90989" marR="90989" marT="45494" marB="45494">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sz="2800" b="1" kern="1200" dirty="0" smtClean="0">
                          <a:solidFill>
                            <a:schemeClr val="dk1"/>
                          </a:solidFill>
                          <a:effectLst/>
                          <a:latin typeface="Verdana" panose="020B0604030504040204" pitchFamily="34" charset="0"/>
                          <a:ea typeface="+mn-ea"/>
                          <a:cs typeface="+mn-cs"/>
                        </a:rPr>
                        <a:t>Propósito</a:t>
                      </a:r>
                      <a:endParaRPr lang="es-ES" sz="2800" b="1" kern="1200" dirty="0">
                        <a:solidFill>
                          <a:schemeClr val="dk1"/>
                        </a:solidFill>
                        <a:effectLst/>
                        <a:latin typeface="Verdana" panose="020B0604030504040204" pitchFamily="34" charset="0"/>
                        <a:ea typeface="+mn-ea"/>
                        <a:cs typeface="+mn-cs"/>
                      </a:endParaRPr>
                    </a:p>
                  </a:txBody>
                  <a:tcPr marL="90989" marR="90989" marT="45494" marB="45494">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sz="2800" b="1" kern="1200" dirty="0">
                          <a:solidFill>
                            <a:schemeClr val="dk1"/>
                          </a:solidFill>
                          <a:effectLst/>
                          <a:latin typeface="Verdana" panose="020B0604030504040204" pitchFamily="34" charset="0"/>
                          <a:ea typeface="+mn-ea"/>
                          <a:cs typeface="+mn-cs"/>
                        </a:rPr>
                        <a:t> </a:t>
                      </a:r>
                      <a:r>
                        <a:rPr lang="es-ES" sz="2800" b="1" kern="1200" dirty="0" smtClean="0">
                          <a:solidFill>
                            <a:schemeClr val="dk1"/>
                          </a:solidFill>
                          <a:effectLst/>
                          <a:latin typeface="Verdana" panose="020B0604030504040204" pitchFamily="34" charset="0"/>
                          <a:ea typeface="+mn-ea"/>
                          <a:cs typeface="+mn-cs"/>
                        </a:rPr>
                        <a:t>Tipos</a:t>
                      </a:r>
                      <a:endParaRPr lang="es-ES" sz="2800" b="1" kern="1200" dirty="0">
                        <a:solidFill>
                          <a:schemeClr val="dk1"/>
                        </a:solidFill>
                        <a:effectLst/>
                        <a:latin typeface="Verdana" panose="020B0604030504040204" pitchFamily="34" charset="0"/>
                        <a:ea typeface="+mn-ea"/>
                        <a:cs typeface="+mn-cs"/>
                      </a:endParaRPr>
                    </a:p>
                  </a:txBody>
                  <a:tcPr marL="90989" marR="90989" marT="45494" marB="45494">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sz="2800" b="1" kern="1200" dirty="0" smtClean="0">
                          <a:solidFill>
                            <a:schemeClr val="dk1"/>
                          </a:solidFill>
                          <a:effectLst/>
                          <a:latin typeface="Verdana" panose="020B0604030504040204" pitchFamily="34" charset="0"/>
                          <a:ea typeface="+mn-ea"/>
                          <a:cs typeface="+mn-cs"/>
                        </a:rPr>
                        <a:t>Características</a:t>
                      </a:r>
                      <a:endParaRPr lang="es-ES" sz="2800" b="1" kern="1200" dirty="0">
                        <a:solidFill>
                          <a:schemeClr val="dk1"/>
                        </a:solidFill>
                        <a:effectLst/>
                        <a:latin typeface="Verdana" panose="020B0604030504040204" pitchFamily="34" charset="0"/>
                        <a:ea typeface="+mn-ea"/>
                        <a:cs typeface="+mn-cs"/>
                      </a:endParaRPr>
                    </a:p>
                  </a:txBody>
                  <a:tcPr marL="90989" marR="90989" marT="45494" marB="45494">
                    <a:lnL>
                      <a:noFill/>
                    </a:lnL>
                    <a:lnR cap="flat">
                      <a:noFill/>
                    </a:lnR>
                    <a:lnT cap="flat">
                      <a:noFill/>
                    </a:lnT>
                    <a:lnB>
                      <a:noFill/>
                    </a:lnB>
                    <a:lnTlToBr>
                      <a:noFill/>
                    </a:lnTlToBr>
                    <a:lnBlToTr>
                      <a:noFill/>
                    </a:lnBlToTr>
                    <a:noFill/>
                  </a:tcPr>
                </a:tc>
              </a:tr>
              <a:tr h="117861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Experimentales</a:t>
                      </a:r>
                      <a:endParaRPr lang="es-ES" sz="1800" b="0" kern="1200" dirty="0">
                        <a:solidFill>
                          <a:schemeClr val="dk1"/>
                        </a:solidFill>
                        <a:effectLst/>
                        <a:latin typeface="Verdana" panose="020B0604030504040204" pitchFamily="34" charset="0"/>
                        <a:ea typeface="+mn-ea"/>
                        <a:cs typeface="+mn-cs"/>
                      </a:endParaRPr>
                    </a:p>
                  </a:txBody>
                  <a:tcPr marL="90989" marR="90989" marT="45494" marB="45494">
                    <a:lnL cap="flat">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Establecer el posible efecto de una causa</a:t>
                      </a:r>
                    </a:p>
                  </a:txBody>
                  <a:tcPr horzOverflow="overflow">
                    <a:lnL>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Puros.</a:t>
                      </a:r>
                    </a:p>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Cuasi experimento</a:t>
                      </a:r>
                    </a:p>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Pre experimento</a:t>
                      </a:r>
                    </a:p>
                    <a:p>
                      <a:pPr marL="0" marR="0" lvl="0" indent="0" algn="l" defTabSz="914400" rtl="0" eaLnBrk="0" fontAlgn="base" latinLnBrk="0" hangingPunct="0">
                        <a:lnSpc>
                          <a:spcPct val="100000"/>
                        </a:lnSpc>
                        <a:spcBef>
                          <a:spcPct val="0"/>
                        </a:spcBef>
                        <a:spcAft>
                          <a:spcPct val="0"/>
                        </a:spcAft>
                        <a:buClrTx/>
                        <a:buSzTx/>
                        <a:buFontTx/>
                        <a:buNone/>
                        <a:tabLst/>
                      </a:pPr>
                      <a:endParaRPr lang="es-ES_tradnl" sz="1800" b="0" kern="1200" dirty="0" smtClean="0">
                        <a:solidFill>
                          <a:schemeClr val="dk1"/>
                        </a:solidFill>
                        <a:effectLst/>
                        <a:latin typeface="Verdana" panose="020B0604030504040204" pitchFamily="34" charset="0"/>
                        <a:ea typeface="+mn-ea"/>
                        <a:cs typeface="+mn-cs"/>
                      </a:endParaRPr>
                    </a:p>
                  </a:txBody>
                  <a:tcPr horzOverflow="overflow">
                    <a:lnL>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Manipulación de variables</a:t>
                      </a:r>
                    </a:p>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Dependientes-Independientes</a:t>
                      </a:r>
                    </a:p>
                  </a:txBody>
                  <a:tcPr horzOverflow="overflow">
                    <a:lnL>
                      <a:noFill/>
                    </a:lnL>
                    <a:lnR cap="flat">
                      <a:noFill/>
                    </a:lnR>
                    <a:lnT>
                      <a:noFill/>
                    </a:lnT>
                    <a:lnB>
                      <a:noFill/>
                    </a:lnB>
                    <a:lnTlToBr>
                      <a:noFill/>
                    </a:lnTlToBr>
                    <a:lnBlToTr>
                      <a:noFill/>
                    </a:lnBlToTr>
                    <a:noFill/>
                  </a:tcPr>
                </a:tc>
              </a:tr>
              <a:tr h="225156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No experimentales</a:t>
                      </a:r>
                      <a:endParaRPr lang="es-ES" sz="1800" b="0" kern="1200" dirty="0">
                        <a:solidFill>
                          <a:schemeClr val="dk1"/>
                        </a:solidFill>
                        <a:effectLst/>
                        <a:latin typeface="Verdana" panose="020B0604030504040204" pitchFamily="34" charset="0"/>
                        <a:ea typeface="+mn-ea"/>
                        <a:cs typeface="+mn-cs"/>
                      </a:endParaRPr>
                    </a:p>
                  </a:txBody>
                  <a:tcPr marL="90989" marR="90989" marT="45494" marB="45494">
                    <a:lnL cap="flat">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8191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227138" indent="-228600" algn="l">
                        <a:spcBef>
                          <a:spcPct val="20000"/>
                        </a:spcBef>
                        <a:buClr>
                          <a:schemeClr val="tx1"/>
                        </a:buClr>
                        <a:defRPr sz="2000">
                          <a:solidFill>
                            <a:schemeClr val="tx1"/>
                          </a:solidFill>
                          <a:latin typeface="Arial" panose="020B0604020202020204" pitchFamily="34" charset="0"/>
                        </a:defRPr>
                      </a:lvl3pPr>
                      <a:lvl4pPr marL="1635125"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85725" marR="0" lvl="0" indent="-85725"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_tradnl" sz="1800" b="0" kern="1200" dirty="0" smtClean="0">
                          <a:solidFill>
                            <a:schemeClr val="dk1"/>
                          </a:solidFill>
                          <a:effectLst/>
                          <a:latin typeface="Verdana" panose="020B0604030504040204" pitchFamily="34" charset="0"/>
                          <a:ea typeface="+mn-ea"/>
                          <a:cs typeface="+mn-cs"/>
                        </a:rPr>
                        <a:t>Analizar el nivel o modalidad de una o varias variables</a:t>
                      </a:r>
                    </a:p>
                    <a:p>
                      <a:pPr marL="85725" marR="0" lvl="0" indent="-85725"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_tradnl" sz="1800" b="0" kern="1200" dirty="0" smtClean="0">
                          <a:solidFill>
                            <a:schemeClr val="dk1"/>
                          </a:solidFill>
                          <a:effectLst/>
                          <a:latin typeface="Verdana" panose="020B0604030504040204" pitchFamily="34" charset="0"/>
                          <a:ea typeface="+mn-ea"/>
                          <a:cs typeface="+mn-cs"/>
                        </a:rPr>
                        <a:t>Evaluar una situación (comunidad, evento, fenómeno o contexto en un momento determinado)</a:t>
                      </a:r>
                    </a:p>
                    <a:p>
                      <a:pPr marL="85725" marR="0" lvl="0" indent="-85725"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_tradnl" sz="1800" b="0" kern="1200" dirty="0" smtClean="0">
                          <a:solidFill>
                            <a:schemeClr val="dk1"/>
                          </a:solidFill>
                          <a:effectLst/>
                          <a:latin typeface="Verdana" panose="020B0604030504040204" pitchFamily="34" charset="0"/>
                          <a:ea typeface="+mn-ea"/>
                          <a:cs typeface="+mn-cs"/>
                        </a:rPr>
                        <a:t>Determinar la relación de un conjunto de variables</a:t>
                      </a:r>
                    </a:p>
                  </a:txBody>
                  <a:tcPr horzOverflow="overflow">
                    <a:lnL>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8191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227138" indent="-228600" algn="l">
                        <a:spcBef>
                          <a:spcPct val="20000"/>
                        </a:spcBef>
                        <a:buClr>
                          <a:schemeClr val="tx1"/>
                        </a:buClr>
                        <a:defRPr sz="2000">
                          <a:solidFill>
                            <a:schemeClr val="tx1"/>
                          </a:solidFill>
                          <a:latin typeface="Arial" panose="020B0604020202020204" pitchFamily="34" charset="0"/>
                        </a:defRPr>
                      </a:lvl3pPr>
                      <a:lvl4pPr marL="1635125"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err="1" smtClean="0">
                          <a:solidFill>
                            <a:schemeClr val="dk1"/>
                          </a:solidFill>
                          <a:effectLst/>
                          <a:latin typeface="Verdana" panose="020B0604030504040204" pitchFamily="34" charset="0"/>
                          <a:ea typeface="+mn-ea"/>
                          <a:cs typeface="+mn-cs"/>
                        </a:rPr>
                        <a:t>Transeccionales</a:t>
                      </a:r>
                      <a:endParaRPr lang="es-ES_tradnl" sz="1800" b="0" kern="1200" dirty="0" smtClean="0">
                        <a:solidFill>
                          <a:schemeClr val="dk1"/>
                        </a:solidFill>
                        <a:effectLst/>
                        <a:latin typeface="Verdana" panose="020B060403050404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Tx/>
                        <a:buChar char="-"/>
                        <a:tabLst/>
                      </a:pPr>
                      <a:r>
                        <a:rPr lang="es-ES_tradnl" sz="1800" b="0" kern="1200" baseline="0" dirty="0" smtClean="0">
                          <a:solidFill>
                            <a:schemeClr val="dk1"/>
                          </a:solidFill>
                          <a:effectLst/>
                          <a:latin typeface="Verdana" panose="020B0604030504040204" pitchFamily="34" charset="0"/>
                          <a:ea typeface="+mn-ea"/>
                          <a:cs typeface="+mn-cs"/>
                        </a:rPr>
                        <a:t>Exploratorios</a:t>
                      </a:r>
                    </a:p>
                    <a:p>
                      <a:pPr marL="342900" marR="0" lvl="0" indent="-342900" algn="l" defTabSz="914400" rtl="0" eaLnBrk="0" fontAlgn="base" latinLnBrk="0" hangingPunct="0">
                        <a:lnSpc>
                          <a:spcPct val="100000"/>
                        </a:lnSpc>
                        <a:spcBef>
                          <a:spcPct val="0"/>
                        </a:spcBef>
                        <a:spcAft>
                          <a:spcPct val="0"/>
                        </a:spcAft>
                        <a:buClrTx/>
                        <a:buSzTx/>
                        <a:buFontTx/>
                        <a:buChar char="-"/>
                        <a:tabLst/>
                      </a:pPr>
                      <a:r>
                        <a:rPr lang="es-ES_tradnl" sz="1800" b="0" kern="1200" baseline="0" dirty="0" smtClean="0">
                          <a:solidFill>
                            <a:schemeClr val="dk1"/>
                          </a:solidFill>
                          <a:effectLst/>
                          <a:latin typeface="Verdana" panose="020B0604030504040204" pitchFamily="34" charset="0"/>
                          <a:ea typeface="+mn-ea"/>
                          <a:cs typeface="+mn-cs"/>
                        </a:rPr>
                        <a:t>Descriptivos</a:t>
                      </a:r>
                    </a:p>
                    <a:p>
                      <a:pPr marL="342900" marR="0" lvl="0" indent="-342900" algn="l" defTabSz="914400" rtl="0" eaLnBrk="0" fontAlgn="base" latinLnBrk="0" hangingPunct="0">
                        <a:lnSpc>
                          <a:spcPct val="100000"/>
                        </a:lnSpc>
                        <a:spcBef>
                          <a:spcPct val="0"/>
                        </a:spcBef>
                        <a:spcAft>
                          <a:spcPct val="0"/>
                        </a:spcAft>
                        <a:buClrTx/>
                        <a:buSzTx/>
                        <a:buFontTx/>
                        <a:buChar char="-"/>
                        <a:tabLst/>
                      </a:pPr>
                      <a:r>
                        <a:rPr lang="es-ES_tradnl" sz="1800" b="0" kern="1200" baseline="0" dirty="0" smtClean="0">
                          <a:solidFill>
                            <a:schemeClr val="dk1"/>
                          </a:solidFill>
                          <a:effectLst/>
                          <a:latin typeface="Verdana" panose="020B0604030504040204" pitchFamily="34" charset="0"/>
                          <a:ea typeface="+mn-ea"/>
                          <a:cs typeface="+mn-cs"/>
                        </a:rPr>
                        <a:t>Causales</a:t>
                      </a:r>
                      <a:endParaRPr lang="es-ES_tradnl" sz="1800" b="0" kern="1200" dirty="0" smtClean="0">
                        <a:solidFill>
                          <a:schemeClr val="dk1"/>
                        </a:solidFill>
                        <a:effectLst/>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_tradnl" sz="1800" b="0" kern="1200" dirty="0" smtClean="0">
                        <a:solidFill>
                          <a:schemeClr val="dk1"/>
                        </a:solidFill>
                        <a:effectLst/>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Longitudinales</a:t>
                      </a:r>
                    </a:p>
                    <a:p>
                      <a:pPr marL="342900" marR="0" lvl="0" indent="-342900" algn="l" defTabSz="914400" rtl="0" eaLnBrk="0" fontAlgn="base" latinLnBrk="0" hangingPunct="0">
                        <a:lnSpc>
                          <a:spcPct val="100000"/>
                        </a:lnSpc>
                        <a:spcBef>
                          <a:spcPct val="0"/>
                        </a:spcBef>
                        <a:spcAft>
                          <a:spcPct val="0"/>
                        </a:spcAft>
                        <a:buClrTx/>
                        <a:buSzTx/>
                        <a:buFontTx/>
                        <a:buChar char="-"/>
                        <a:tabLst/>
                      </a:pPr>
                      <a:r>
                        <a:rPr lang="es-ES_tradnl" sz="1800" b="0" kern="1200" baseline="0" dirty="0" smtClean="0">
                          <a:solidFill>
                            <a:schemeClr val="dk1"/>
                          </a:solidFill>
                          <a:effectLst/>
                          <a:latin typeface="Verdana" panose="020B0604030504040204" pitchFamily="34" charset="0"/>
                          <a:ea typeface="+mn-ea"/>
                          <a:cs typeface="+mn-cs"/>
                        </a:rPr>
                        <a:t>De tendencia</a:t>
                      </a:r>
                    </a:p>
                    <a:p>
                      <a:pPr marL="342900" marR="0" lvl="0" indent="-342900" algn="l" defTabSz="914400" rtl="0" eaLnBrk="0" fontAlgn="base" latinLnBrk="0" hangingPunct="0">
                        <a:lnSpc>
                          <a:spcPct val="100000"/>
                        </a:lnSpc>
                        <a:spcBef>
                          <a:spcPct val="0"/>
                        </a:spcBef>
                        <a:spcAft>
                          <a:spcPct val="0"/>
                        </a:spcAft>
                        <a:buClrTx/>
                        <a:buSzTx/>
                        <a:buFontTx/>
                        <a:buChar char="-"/>
                        <a:tabLst/>
                      </a:pPr>
                      <a:r>
                        <a:rPr lang="es-ES_tradnl" sz="1800" b="0" kern="1200" baseline="0" dirty="0" smtClean="0">
                          <a:solidFill>
                            <a:schemeClr val="dk1"/>
                          </a:solidFill>
                          <a:effectLst/>
                          <a:latin typeface="Verdana" panose="020B0604030504040204" pitchFamily="34" charset="0"/>
                          <a:ea typeface="+mn-ea"/>
                          <a:cs typeface="+mn-cs"/>
                        </a:rPr>
                        <a:t>De evolución</a:t>
                      </a:r>
                    </a:p>
                    <a:p>
                      <a:pPr marL="342900" marR="0" lvl="0" indent="-342900" algn="l" defTabSz="914400" rtl="0" eaLnBrk="0" fontAlgn="base" latinLnBrk="0" hangingPunct="0">
                        <a:lnSpc>
                          <a:spcPct val="100000"/>
                        </a:lnSpc>
                        <a:spcBef>
                          <a:spcPct val="0"/>
                        </a:spcBef>
                        <a:spcAft>
                          <a:spcPct val="0"/>
                        </a:spcAft>
                        <a:buClrTx/>
                        <a:buSzTx/>
                        <a:buFontTx/>
                        <a:buChar char="-"/>
                        <a:tabLst/>
                      </a:pPr>
                      <a:r>
                        <a:rPr lang="es-ES_tradnl" sz="1800" b="0" kern="1200" baseline="0" dirty="0" smtClean="0">
                          <a:solidFill>
                            <a:schemeClr val="dk1"/>
                          </a:solidFill>
                          <a:effectLst/>
                          <a:latin typeface="Verdana" panose="020B0604030504040204" pitchFamily="34" charset="0"/>
                          <a:ea typeface="+mn-ea"/>
                          <a:cs typeface="+mn-cs"/>
                        </a:rPr>
                        <a:t>De panel</a:t>
                      </a:r>
                      <a:endParaRPr lang="es-ES_tradnl" sz="1800" b="0" kern="1200" dirty="0" smtClean="0">
                        <a:solidFill>
                          <a:schemeClr val="dk1"/>
                        </a:solidFill>
                        <a:effectLst/>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_tradnl" sz="1800" b="0" kern="1200" dirty="0" smtClean="0">
                        <a:solidFill>
                          <a:schemeClr val="dk1"/>
                        </a:solidFill>
                        <a:effectLst/>
                        <a:latin typeface="Verdana" panose="020B0604030504040204" pitchFamily="34" charset="0"/>
                        <a:ea typeface="+mn-ea"/>
                        <a:cs typeface="+mn-cs"/>
                      </a:endParaRPr>
                    </a:p>
                  </a:txBody>
                  <a:tcPr horzOverflow="overflow">
                    <a:lnL>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s-ES_tradnl" sz="1800" b="0" kern="1200" dirty="0" smtClean="0">
                          <a:solidFill>
                            <a:schemeClr val="dk1"/>
                          </a:solidFill>
                          <a:effectLst/>
                          <a:latin typeface="Verdana" panose="020B0604030504040204" pitchFamily="34" charset="0"/>
                          <a:ea typeface="+mn-ea"/>
                          <a:cs typeface="+mn-cs"/>
                        </a:rPr>
                        <a:t>Recopilan</a:t>
                      </a:r>
                      <a:r>
                        <a:rPr lang="es-ES_tradnl" sz="1800" b="0" kern="1200" baseline="0" dirty="0" smtClean="0">
                          <a:solidFill>
                            <a:schemeClr val="dk1"/>
                          </a:solidFill>
                          <a:effectLst/>
                          <a:latin typeface="Verdana" panose="020B0604030504040204" pitchFamily="34" charset="0"/>
                          <a:ea typeface="+mn-ea"/>
                          <a:cs typeface="+mn-cs"/>
                        </a:rPr>
                        <a:t> datos en un momento único</a:t>
                      </a:r>
                    </a:p>
                    <a:p>
                      <a:pPr marL="0" marR="0" lvl="0" indent="0" algn="l" defTabSz="914400" rtl="0" eaLnBrk="0" fontAlgn="base" latinLnBrk="0" hangingPunct="0">
                        <a:lnSpc>
                          <a:spcPct val="100000"/>
                        </a:lnSpc>
                        <a:spcBef>
                          <a:spcPct val="0"/>
                        </a:spcBef>
                        <a:spcAft>
                          <a:spcPct val="0"/>
                        </a:spcAft>
                        <a:buClrTx/>
                        <a:buSzTx/>
                        <a:buFontTx/>
                        <a:buNone/>
                        <a:tabLst/>
                      </a:pPr>
                      <a:endParaRPr lang="es-ES_tradnl" sz="1800" b="0" kern="1200" baseline="0" dirty="0" smtClean="0">
                        <a:solidFill>
                          <a:schemeClr val="dk1"/>
                        </a:solidFill>
                        <a:effectLst/>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_tradnl" sz="1800" b="0" kern="1200" baseline="0" dirty="0" smtClean="0">
                        <a:solidFill>
                          <a:schemeClr val="dk1"/>
                        </a:solidFill>
                        <a:effectLst/>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s-ES_tradnl" sz="1800" b="0" kern="1200" dirty="0" smtClean="0">
                        <a:solidFill>
                          <a:schemeClr val="dk1"/>
                        </a:solidFill>
                        <a:effectLst/>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s-ES_tradnl" sz="1800" b="0" kern="1200" dirty="0" smtClean="0">
                          <a:solidFill>
                            <a:schemeClr val="dk1"/>
                          </a:solidFill>
                          <a:effectLst/>
                          <a:latin typeface="Verdana" panose="020B0604030504040204" pitchFamily="34" charset="0"/>
                          <a:ea typeface="+mn-ea"/>
                          <a:cs typeface="+mn-cs"/>
                        </a:rPr>
                        <a:t>Recopilan</a:t>
                      </a:r>
                      <a:r>
                        <a:rPr lang="es-ES_tradnl" sz="1800" b="0" kern="1200" baseline="0" dirty="0" smtClean="0">
                          <a:solidFill>
                            <a:schemeClr val="dk1"/>
                          </a:solidFill>
                          <a:effectLst/>
                          <a:latin typeface="Verdana" panose="020B0604030504040204" pitchFamily="34" charset="0"/>
                          <a:ea typeface="+mn-ea"/>
                          <a:cs typeface="+mn-cs"/>
                        </a:rPr>
                        <a:t> datos en diferentes puntos del tiempos </a:t>
                      </a:r>
                      <a:endParaRPr lang="es-ES_tradnl" sz="1800" b="0" kern="1200" dirty="0" smtClean="0">
                        <a:solidFill>
                          <a:schemeClr val="dk1"/>
                        </a:solidFill>
                        <a:effectLst/>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_tradnl" sz="1800" b="0" kern="1200" dirty="0" smtClean="0">
                        <a:solidFill>
                          <a:schemeClr val="dk1"/>
                        </a:solidFill>
                        <a:effectLst/>
                        <a:latin typeface="Verdana" panose="020B0604030504040204" pitchFamily="34" charset="0"/>
                        <a:ea typeface="+mn-ea"/>
                        <a:cs typeface="+mn-cs"/>
                      </a:endParaRPr>
                    </a:p>
                  </a:txBody>
                  <a:tcPr horzOverflow="overflow">
                    <a:lnL>
                      <a:noFill/>
                    </a:lnL>
                    <a:lnR cap="flat">
                      <a:noFill/>
                    </a:lnR>
                    <a:lnT>
                      <a:noFill/>
                    </a:lnT>
                    <a:lnB>
                      <a:noFill/>
                    </a:lnB>
                    <a:lnTlToBr>
                      <a:noFill/>
                    </a:lnTlToBr>
                    <a:lnBlToTr>
                      <a:noFill/>
                    </a:lnBlToTr>
                    <a:noFill/>
                  </a:tcPr>
                </a:tc>
              </a:tr>
              <a:tr h="1438070">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8191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227138" indent="-228600" algn="l">
                        <a:spcBef>
                          <a:spcPct val="20000"/>
                        </a:spcBef>
                        <a:buClr>
                          <a:schemeClr val="tx1"/>
                        </a:buClr>
                        <a:defRPr sz="2000">
                          <a:solidFill>
                            <a:schemeClr val="tx1"/>
                          </a:solidFill>
                          <a:latin typeface="Arial" panose="020B0604020202020204" pitchFamily="34" charset="0"/>
                        </a:defRPr>
                      </a:lvl3pPr>
                      <a:lvl4pPr marL="1635125"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cap="flat">
                      <a:noFill/>
                    </a:lnL>
                    <a:lnR>
                      <a:noFill/>
                    </a:lnR>
                    <a:lnT>
                      <a:noFill/>
                    </a:lnT>
                    <a:lnB cap="flat">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s-ES_tradnl" sz="2000" b="0" kern="1200" dirty="0" smtClean="0">
                        <a:solidFill>
                          <a:schemeClr val="dk1"/>
                        </a:solidFill>
                        <a:effectLst/>
                        <a:latin typeface="+mn-lt"/>
                        <a:ea typeface="+mn-ea"/>
                        <a:cs typeface="+mn-cs"/>
                      </a:endParaRPr>
                    </a:p>
                  </a:txBody>
                  <a:tcPr horzOverflow="overflow">
                    <a:lnL>
                      <a:noFill/>
                    </a:lnL>
                    <a:lnR>
                      <a:noFill/>
                    </a:lnR>
                    <a:lnT>
                      <a:noFill/>
                    </a:lnT>
                    <a:lnB cap="flat">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sz="2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a:noFill/>
                    </a:lnL>
                    <a:lnR>
                      <a:noFill/>
                    </a:lnR>
                    <a:lnT>
                      <a:noFill/>
                    </a:lnT>
                    <a:lnB cap="flat">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8191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227138" indent="-228600" algn="l">
                        <a:spcBef>
                          <a:spcPct val="20000"/>
                        </a:spcBef>
                        <a:buClr>
                          <a:schemeClr val="tx1"/>
                        </a:buClr>
                        <a:defRPr sz="2000">
                          <a:solidFill>
                            <a:schemeClr val="tx1"/>
                          </a:solidFill>
                          <a:latin typeface="Arial" panose="020B0604020202020204" pitchFamily="34" charset="0"/>
                        </a:defRPr>
                      </a:lvl3pPr>
                      <a:lvl4pPr marL="1635125"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s-ES_tradnl" sz="2000" b="0" kern="1200" dirty="0" smtClean="0">
                        <a:solidFill>
                          <a:schemeClr val="dk1"/>
                        </a:solidFill>
                        <a:effectLst/>
                        <a:latin typeface="+mn-lt"/>
                        <a:ea typeface="+mn-ea"/>
                        <a:cs typeface="+mn-cs"/>
                      </a:endParaRPr>
                    </a:p>
                  </a:txBody>
                  <a:tcPr horzOverflow="overflow">
                    <a:lnL>
                      <a:noFill/>
                    </a:lnL>
                    <a:lnR cap="flat">
                      <a:noFill/>
                    </a:lnR>
                    <a:lnT>
                      <a:noFill/>
                    </a:lnT>
                    <a:lnB cap="flat">
                      <a:noFill/>
                    </a:lnB>
                    <a:lnTlToBr>
                      <a:noFill/>
                    </a:lnTlToBr>
                    <a:lnBlToTr>
                      <a:noFill/>
                    </a:lnBlToTr>
                    <a:noFill/>
                  </a:tcPr>
                </a:tc>
              </a:tr>
            </a:tbl>
          </a:graphicData>
        </a:graphic>
      </p:graphicFrame>
      <p:cxnSp>
        <p:nvCxnSpPr>
          <p:cNvPr id="5" name="Conector recto de flecha 4"/>
          <p:cNvCxnSpPr/>
          <p:nvPr/>
        </p:nvCxnSpPr>
        <p:spPr>
          <a:xfrm flipV="1">
            <a:off x="8272272" y="3755136"/>
            <a:ext cx="676656" cy="12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8040624" y="5132832"/>
            <a:ext cx="859536" cy="24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28641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2481264" y="44450"/>
            <a:ext cx="7862887" cy="841375"/>
          </a:xfrm>
        </p:spPr>
        <p:txBody>
          <a:bodyPr>
            <a:normAutofit/>
          </a:bodyPr>
          <a:lstStyle/>
          <a:p>
            <a:pPr algn="ctr"/>
            <a:r>
              <a:rPr lang="en-US" b="1" dirty="0" err="1" smtClean="0"/>
              <a:t>Investigación</a:t>
            </a:r>
            <a:r>
              <a:rPr lang="en-US" b="1" dirty="0" smtClean="0"/>
              <a:t> </a:t>
            </a:r>
            <a:r>
              <a:rPr lang="en-US" b="1" dirty="0" err="1" smtClean="0"/>
              <a:t>cualitativa</a:t>
            </a:r>
            <a:r>
              <a:rPr lang="en-US" b="1" dirty="0" smtClean="0"/>
              <a:t>.</a:t>
            </a:r>
            <a:r>
              <a:rPr lang="es-ES" b="1" dirty="0" smtClean="0"/>
              <a:t> </a:t>
            </a:r>
          </a:p>
        </p:txBody>
      </p:sp>
      <p:graphicFrame>
        <p:nvGraphicFramePr>
          <p:cNvPr id="5" name="Tabla 4"/>
          <p:cNvGraphicFramePr>
            <a:graphicFrameLocks noGrp="1"/>
          </p:cNvGraphicFramePr>
          <p:nvPr>
            <p:extLst>
              <p:ext uri="{D42A27DB-BD31-4B8C-83A1-F6EECF244321}">
                <p14:modId xmlns:p14="http://schemas.microsoft.com/office/powerpoint/2010/main" val="226937221"/>
              </p:ext>
            </p:extLst>
          </p:nvPr>
        </p:nvGraphicFramePr>
        <p:xfrm>
          <a:off x="237935" y="682628"/>
          <a:ext cx="11782615" cy="5995836"/>
        </p:xfrm>
        <a:graphic>
          <a:graphicData uri="http://schemas.openxmlformats.org/drawingml/2006/table">
            <a:tbl>
              <a:tblPr>
                <a:tableStyleId>{5C22544A-7EE6-4342-B048-85BDC9FD1C3A}</a:tableStyleId>
              </a:tblPr>
              <a:tblGrid>
                <a:gridCol w="2370956"/>
                <a:gridCol w="2869087"/>
                <a:gridCol w="3596918"/>
                <a:gridCol w="2945654"/>
              </a:tblGrid>
              <a:tr h="587810">
                <a:tc>
                  <a:txBody>
                    <a:bodyPr/>
                    <a:lstStyle/>
                    <a:p>
                      <a:pPr>
                        <a:lnSpc>
                          <a:spcPct val="107000"/>
                        </a:lnSpc>
                        <a:spcAft>
                          <a:spcPts val="800"/>
                        </a:spcAft>
                      </a:pPr>
                      <a:r>
                        <a:rPr lang="es-ES_tradnl" sz="2000" b="1" dirty="0" smtClean="0">
                          <a:effectLst/>
                        </a:rPr>
                        <a:t>TIPO DE DISEÑO</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0989" marR="90989" marT="45494" marB="45494"/>
                </a:tc>
                <a:tc>
                  <a:txBody>
                    <a:bodyPr/>
                    <a:lstStyle/>
                    <a:p>
                      <a:pPr>
                        <a:lnSpc>
                          <a:spcPct val="107000"/>
                        </a:lnSpc>
                        <a:spcAft>
                          <a:spcPts val="800"/>
                        </a:spcAft>
                      </a:pPr>
                      <a:r>
                        <a:rPr lang="es-ES" sz="2000" b="1" dirty="0" smtClean="0">
                          <a:effectLst/>
                        </a:rPr>
                        <a:t>PROPÓSITO</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0989" marR="90989" marT="45494" marB="45494"/>
                </a:tc>
                <a:tc>
                  <a:txBody>
                    <a:bodyPr/>
                    <a:lstStyle/>
                    <a:p>
                      <a:pPr>
                        <a:lnSpc>
                          <a:spcPct val="107000"/>
                        </a:lnSpc>
                        <a:spcAft>
                          <a:spcPts val="800"/>
                        </a:spcAft>
                      </a:pPr>
                      <a:r>
                        <a:rPr lang="es-ES" sz="2000" b="1" dirty="0" smtClean="0">
                          <a:effectLst/>
                        </a:rPr>
                        <a:t> CARACTERÍSTICAS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0989" marR="90989" marT="45494" marB="45494"/>
                </a:tc>
                <a:tc>
                  <a:txBody>
                    <a:bodyPr/>
                    <a:lstStyle/>
                    <a:p>
                      <a:pPr>
                        <a:lnSpc>
                          <a:spcPct val="107000"/>
                        </a:lnSpc>
                        <a:spcAft>
                          <a:spcPts val="800"/>
                        </a:spcAft>
                      </a:pPr>
                      <a:r>
                        <a:rPr lang="es-ES" sz="2000" b="1" dirty="0" smtClean="0">
                          <a:effectLst/>
                        </a:rPr>
                        <a:t> EJEMPLOS</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0989" marR="90989" marT="45494" marB="45494"/>
                </a:tc>
              </a:tr>
              <a:tr h="1982723">
                <a:tc>
                  <a:txBody>
                    <a:bodyPr/>
                    <a:lstStyle/>
                    <a:p>
                      <a:pPr>
                        <a:lnSpc>
                          <a:spcPct val="107000"/>
                        </a:lnSpc>
                        <a:spcAft>
                          <a:spcPts val="800"/>
                        </a:spcAft>
                      </a:pPr>
                      <a:r>
                        <a:rPr lang="es-ES_tradnl" sz="2200" b="1" dirty="0">
                          <a:effectLst/>
                        </a:rPr>
                        <a:t>Teoría fundamentada</a:t>
                      </a:r>
                      <a:endParaRPr lang="es-E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0989" marR="90989" marT="45494" marB="45494"/>
                </a:tc>
                <a:tc>
                  <a:txBody>
                    <a:bodyPr/>
                    <a:lstStyle/>
                    <a:p>
                      <a:pPr>
                        <a:lnSpc>
                          <a:spcPct val="107000"/>
                        </a:lnSpc>
                        <a:spcAft>
                          <a:spcPts val="800"/>
                        </a:spcAft>
                      </a:pPr>
                      <a:r>
                        <a:rPr lang="es-ES" sz="2200" dirty="0" smtClean="0">
                          <a:effectLst/>
                        </a:rPr>
                        <a:t>Desarrollar</a:t>
                      </a:r>
                      <a:r>
                        <a:rPr lang="es-ES" sz="2200" baseline="0" dirty="0" smtClean="0">
                          <a:effectLst/>
                        </a:rPr>
                        <a:t> </a:t>
                      </a:r>
                      <a:r>
                        <a:rPr lang="es-ES" sz="2200" dirty="0" smtClean="0">
                          <a:effectLst/>
                        </a:rPr>
                        <a:t>teorías </a:t>
                      </a:r>
                      <a:r>
                        <a:rPr lang="es-ES" sz="2200" dirty="0">
                          <a:effectLst/>
                        </a:rPr>
                        <a:t>basadas en datos específicos y se aplica en áreas </a:t>
                      </a:r>
                      <a:r>
                        <a:rPr lang="es-ES" sz="2200" dirty="0" smtClean="0">
                          <a:effectLst/>
                        </a:rPr>
                        <a:t>específicas</a:t>
                      </a:r>
                      <a:endParaRPr lang="es-ES" sz="2200" dirty="0">
                        <a:effectLst/>
                      </a:endParaRPr>
                    </a:p>
                  </a:txBody>
                  <a:tcPr marL="90989" marR="90989" marT="45494" marB="45494"/>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es-ES" sz="2200" dirty="0">
                          <a:effectLst/>
                        </a:rPr>
                        <a:t> </a:t>
                      </a:r>
                      <a:r>
                        <a:rPr lang="es-ES" sz="2200" dirty="0" smtClean="0">
                          <a:effectLst/>
                        </a:rPr>
                        <a:t>Se obtienen teorías sustantivas o de rango medio de los</a:t>
                      </a:r>
                      <a:r>
                        <a:rPr lang="es-ES" sz="2200" baseline="0" dirty="0" smtClean="0">
                          <a:effectLst/>
                        </a:rPr>
                        <a:t> datos obtenidos y no de estudios previos </a:t>
                      </a:r>
                    </a:p>
                    <a:p>
                      <a:pPr marL="0" marR="0" indent="0" algn="l" defTabSz="914400" rtl="0" eaLnBrk="1" fontAlgn="auto" latinLnBrk="0" hangingPunct="1">
                        <a:lnSpc>
                          <a:spcPct val="107000"/>
                        </a:lnSpc>
                        <a:spcBef>
                          <a:spcPts val="0"/>
                        </a:spcBef>
                        <a:spcAft>
                          <a:spcPts val="800"/>
                        </a:spcAft>
                        <a:buClrTx/>
                        <a:buSzTx/>
                        <a:buFontTx/>
                        <a:buNone/>
                        <a:tabLst/>
                        <a:defRPr/>
                      </a:pPr>
                      <a:r>
                        <a:rPr lang="es-ES" sz="2200" baseline="0" dirty="0" smtClean="0">
                          <a:effectLst/>
                          <a:latin typeface="Calibri" panose="020F0502020204030204" pitchFamily="34" charset="0"/>
                          <a:ea typeface="Calibri" panose="020F0502020204030204" pitchFamily="34" charset="0"/>
                          <a:cs typeface="Times New Roman" panose="02020603050405020304" pitchFamily="18" charset="0"/>
                        </a:rPr>
                        <a:t>Es útil cuando las teorías existentes no explican el fenómeno</a:t>
                      </a:r>
                      <a:endParaRPr lang="es-ES"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90989" marR="90989" marT="45494" marB="45494"/>
                </a:tc>
                <a:tc>
                  <a:txBody>
                    <a:bodyPr/>
                    <a:lstStyle/>
                    <a:p>
                      <a:pPr>
                        <a:lnSpc>
                          <a:spcPct val="107000"/>
                        </a:lnSpc>
                        <a:spcAft>
                          <a:spcPts val="800"/>
                        </a:spcAft>
                      </a:pPr>
                      <a:r>
                        <a:rPr lang="es-ES_tradnl" sz="2200" dirty="0">
                          <a:effectLst/>
                        </a:rPr>
                        <a:t> </a:t>
                      </a:r>
                      <a:r>
                        <a:rPr lang="es-ES_tradnl" sz="2200" dirty="0" smtClean="0">
                          <a:effectLst/>
                        </a:rPr>
                        <a:t>Teoría sobre cuidado de enfermos</a:t>
                      </a:r>
                    </a:p>
                    <a:p>
                      <a:pPr>
                        <a:lnSpc>
                          <a:spcPct val="107000"/>
                        </a:lnSpc>
                        <a:spcAft>
                          <a:spcPts val="800"/>
                        </a:spcAft>
                      </a:pPr>
                      <a:r>
                        <a:rPr lang="es-ES_tradnl" sz="2200" dirty="0" smtClean="0">
                          <a:effectLst/>
                          <a:latin typeface="Calibri" panose="020F0502020204030204" pitchFamily="34" charset="0"/>
                          <a:ea typeface="Calibri" panose="020F0502020204030204" pitchFamily="34" charset="0"/>
                          <a:cs typeface="Times New Roman" panose="02020603050405020304" pitchFamily="18" charset="0"/>
                        </a:rPr>
                        <a:t>Psicología educativa en conductas problemáticas</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90989" marR="90989" marT="45494" marB="45494"/>
                </a:tc>
              </a:tr>
              <a:tr h="1398499">
                <a:tc>
                  <a:txBody>
                    <a:bodyPr/>
                    <a:lstStyle/>
                    <a:p>
                      <a:pPr>
                        <a:lnSpc>
                          <a:spcPct val="107000"/>
                        </a:lnSpc>
                        <a:spcAft>
                          <a:spcPts val="800"/>
                        </a:spcAft>
                      </a:pPr>
                      <a:r>
                        <a:rPr lang="es-ES_tradnl" sz="2200" b="1" kern="1200" dirty="0">
                          <a:solidFill>
                            <a:schemeClr val="dk1"/>
                          </a:solidFill>
                          <a:effectLst/>
                          <a:latin typeface="+mn-lt"/>
                          <a:ea typeface="+mn-ea"/>
                          <a:cs typeface="+mn-cs"/>
                        </a:rPr>
                        <a:t>Etnográficos</a:t>
                      </a:r>
                      <a:endParaRPr lang="es-ES" sz="2200" b="1" kern="1200" dirty="0">
                        <a:solidFill>
                          <a:schemeClr val="dk1"/>
                        </a:solidFill>
                        <a:effectLst/>
                        <a:latin typeface="+mn-lt"/>
                        <a:ea typeface="+mn-ea"/>
                        <a:cs typeface="+mn-cs"/>
                      </a:endParaRPr>
                    </a:p>
                  </a:txBody>
                  <a:tcPr marL="90989" marR="90989" marT="45494" marB="45494"/>
                </a:tc>
                <a:tc>
                  <a:txBody>
                    <a:bodyPr/>
                    <a:lstStyle/>
                    <a:p>
                      <a:pPr>
                        <a:lnSpc>
                          <a:spcPct val="107000"/>
                        </a:lnSpc>
                        <a:spcAft>
                          <a:spcPts val="800"/>
                        </a:spcAft>
                      </a:pPr>
                      <a:r>
                        <a:rPr lang="es-ES_tradnl" sz="2200" kern="1200" dirty="0" smtClean="0">
                          <a:solidFill>
                            <a:schemeClr val="dk1"/>
                          </a:solidFill>
                          <a:effectLst/>
                          <a:latin typeface="+mn-lt"/>
                          <a:ea typeface="+mn-ea"/>
                          <a:cs typeface="+mn-cs"/>
                        </a:rPr>
                        <a:t>Describen y analizan ideas, creencias, significados, conocimientos y prácticas de grupos, culturas y comunidades</a:t>
                      </a:r>
                      <a:endParaRPr lang="es-ES" sz="2200" kern="1200" dirty="0">
                        <a:solidFill>
                          <a:schemeClr val="dk1"/>
                        </a:solidFill>
                        <a:effectLst/>
                        <a:latin typeface="+mn-lt"/>
                        <a:ea typeface="+mn-ea"/>
                        <a:cs typeface="+mn-cs"/>
                      </a:endParaRPr>
                    </a:p>
                  </a:txBody>
                  <a:tcPr marL="90989" marR="90989" marT="45494" marB="45494"/>
                </a:tc>
                <a:tc>
                  <a:txBody>
                    <a:bodyPr/>
                    <a:lstStyle/>
                    <a:p>
                      <a:pPr>
                        <a:lnSpc>
                          <a:spcPct val="107000"/>
                        </a:lnSpc>
                        <a:spcAft>
                          <a:spcPts val="800"/>
                        </a:spcAft>
                      </a:pPr>
                      <a:r>
                        <a:rPr lang="es-ES_tradnl" sz="2200" kern="1200" dirty="0">
                          <a:solidFill>
                            <a:schemeClr val="dk1"/>
                          </a:solidFill>
                          <a:effectLst/>
                          <a:latin typeface="+mn-lt"/>
                          <a:ea typeface="+mn-ea"/>
                          <a:cs typeface="+mn-cs"/>
                        </a:rPr>
                        <a:t> </a:t>
                      </a:r>
                      <a:r>
                        <a:rPr lang="es-ES_tradnl" sz="2200" kern="1200" dirty="0" smtClean="0">
                          <a:solidFill>
                            <a:schemeClr val="dk1"/>
                          </a:solidFill>
                          <a:effectLst/>
                          <a:latin typeface="+mn-lt"/>
                          <a:ea typeface="+mn-ea"/>
                          <a:cs typeface="+mn-cs"/>
                        </a:rPr>
                        <a:t>Se estudian el lenguaje, las estructuras sociales, estructuras educativas, valores y creencias, estructuras religiosas</a:t>
                      </a:r>
                      <a:endParaRPr lang="es-ES" sz="2200" kern="1200" dirty="0">
                        <a:solidFill>
                          <a:schemeClr val="dk1"/>
                        </a:solidFill>
                        <a:effectLst/>
                        <a:latin typeface="+mn-lt"/>
                        <a:ea typeface="+mn-ea"/>
                        <a:cs typeface="+mn-cs"/>
                      </a:endParaRPr>
                    </a:p>
                  </a:txBody>
                  <a:tcPr marL="90989" marR="90989" marT="45494" marB="45494"/>
                </a:tc>
                <a:tc>
                  <a:txBody>
                    <a:bodyPr/>
                    <a:lstStyle/>
                    <a:p>
                      <a:pPr>
                        <a:lnSpc>
                          <a:spcPct val="107000"/>
                        </a:lnSpc>
                        <a:spcAft>
                          <a:spcPts val="800"/>
                        </a:spcAft>
                      </a:pPr>
                      <a:r>
                        <a:rPr lang="es-ES_tradnl" sz="2200" kern="1200" dirty="0">
                          <a:solidFill>
                            <a:schemeClr val="dk1"/>
                          </a:solidFill>
                          <a:effectLst/>
                          <a:latin typeface="+mn-lt"/>
                          <a:ea typeface="+mn-ea"/>
                          <a:cs typeface="+mn-cs"/>
                        </a:rPr>
                        <a:t> </a:t>
                      </a:r>
                      <a:r>
                        <a:rPr lang="es-ES_tradnl" sz="2200" kern="1200" dirty="0" smtClean="0">
                          <a:solidFill>
                            <a:schemeClr val="dk1"/>
                          </a:solidFill>
                          <a:effectLst/>
                          <a:latin typeface="+mn-lt"/>
                          <a:ea typeface="+mn-ea"/>
                          <a:cs typeface="+mn-cs"/>
                        </a:rPr>
                        <a:t>Estudio de la subcultura de los bailarines de tango en NY.</a:t>
                      </a:r>
                      <a:endParaRPr lang="es-ES" sz="2200" kern="1200" dirty="0">
                        <a:solidFill>
                          <a:schemeClr val="dk1"/>
                        </a:solidFill>
                        <a:effectLst/>
                        <a:latin typeface="+mn-lt"/>
                        <a:ea typeface="+mn-ea"/>
                        <a:cs typeface="+mn-cs"/>
                      </a:endParaRPr>
                    </a:p>
                  </a:txBody>
                  <a:tcPr marL="90989" marR="90989" marT="45494" marB="45494"/>
                </a:tc>
              </a:tr>
            </a:tbl>
          </a:graphicData>
        </a:graphic>
      </p:graphicFrame>
    </p:spTree>
    <p:extLst>
      <p:ext uri="{BB962C8B-B14F-4D97-AF65-F5344CB8AC3E}">
        <p14:creationId xmlns:p14="http://schemas.microsoft.com/office/powerpoint/2010/main" val="295343958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8175" y="0"/>
            <a:ext cx="10515600" cy="657225"/>
          </a:xfrm>
        </p:spPr>
        <p:txBody>
          <a:bodyPr>
            <a:normAutofit fontScale="90000"/>
          </a:bodyPr>
          <a:lstStyle/>
          <a:p>
            <a:pPr algn="ctr"/>
            <a:r>
              <a:rPr lang="es-ES" dirty="0" smtClean="0"/>
              <a:t>Investigación cualitativa</a:t>
            </a:r>
            <a:endParaRPr lang="es-ES" dirty="0"/>
          </a:p>
        </p:txBody>
      </p:sp>
      <p:graphicFrame>
        <p:nvGraphicFramePr>
          <p:cNvPr id="4" name="Group 49"/>
          <p:cNvGraphicFramePr>
            <a:graphicFrameLocks/>
          </p:cNvGraphicFramePr>
          <p:nvPr>
            <p:extLst>
              <p:ext uri="{D42A27DB-BD31-4B8C-83A1-F6EECF244321}">
                <p14:modId xmlns:p14="http://schemas.microsoft.com/office/powerpoint/2010/main" val="2523970953"/>
              </p:ext>
            </p:extLst>
          </p:nvPr>
        </p:nvGraphicFramePr>
        <p:xfrm>
          <a:off x="147636" y="657225"/>
          <a:ext cx="12044364" cy="6667683"/>
        </p:xfrm>
        <a:graphic>
          <a:graphicData uri="http://schemas.openxmlformats.org/drawingml/2006/table">
            <a:tbl>
              <a:tblPr/>
              <a:tblGrid>
                <a:gridCol w="3011091"/>
                <a:gridCol w="3011091"/>
                <a:gridCol w="3011091"/>
                <a:gridCol w="3011091"/>
              </a:tblGrid>
              <a:tr h="356953">
                <a:tc>
                  <a:txBody>
                    <a:bodyPr/>
                    <a:lstStyle/>
                    <a:p>
                      <a:pPr marL="0" algn="ctr" defTabSz="914400" rtl="0" eaLnBrk="1" latinLnBrk="0" hangingPunct="1">
                        <a:lnSpc>
                          <a:spcPct val="107000"/>
                        </a:lnSpc>
                        <a:spcAft>
                          <a:spcPts val="800"/>
                        </a:spcAft>
                      </a:pPr>
                      <a:r>
                        <a:rPr lang="es-ES_tradnl" sz="2200" b="1" kern="1200" dirty="0" smtClean="0">
                          <a:solidFill>
                            <a:schemeClr val="dk1"/>
                          </a:solidFill>
                          <a:effectLst/>
                          <a:latin typeface="+mn-lt"/>
                          <a:ea typeface="+mn-ea"/>
                          <a:cs typeface="+mn-cs"/>
                        </a:rPr>
                        <a:t>TIPO DE DISEÑO</a:t>
                      </a:r>
                      <a:endParaRPr lang="es-ES" sz="2200" b="1" kern="1200" dirty="0">
                        <a:solidFill>
                          <a:schemeClr val="dk1"/>
                        </a:solidFill>
                        <a:effectLst/>
                        <a:latin typeface="+mn-lt"/>
                        <a:ea typeface="+mn-ea"/>
                        <a:cs typeface="+mn-cs"/>
                      </a:endParaRPr>
                    </a:p>
                  </a:txBody>
                  <a:tcPr marL="90989" marR="90989" marT="45494" marB="45494">
                    <a:lnL cap="flat">
                      <a:noFill/>
                    </a:lnL>
                    <a:lnR>
                      <a:noFill/>
                    </a:lnR>
                    <a:lnT cap="flat">
                      <a:noFill/>
                    </a:lnT>
                    <a:lnB>
                      <a:noFill/>
                    </a:lnB>
                    <a:lnTlToBr>
                      <a:noFill/>
                    </a:lnTlToBr>
                    <a:lnBlToTr>
                      <a:noFill/>
                    </a:lnBlToTr>
                    <a:noFill/>
                  </a:tcPr>
                </a:tc>
                <a:tc>
                  <a:txBody>
                    <a:bodyPr/>
                    <a:lstStyle/>
                    <a:p>
                      <a:pPr marL="0" algn="ctr" defTabSz="914400" rtl="0" eaLnBrk="1" latinLnBrk="0" hangingPunct="1">
                        <a:lnSpc>
                          <a:spcPct val="107000"/>
                        </a:lnSpc>
                        <a:spcAft>
                          <a:spcPts val="800"/>
                        </a:spcAft>
                      </a:pPr>
                      <a:r>
                        <a:rPr lang="es-ES" sz="2200" b="1" kern="1200" dirty="0" smtClean="0">
                          <a:solidFill>
                            <a:schemeClr val="dk1"/>
                          </a:solidFill>
                          <a:effectLst/>
                          <a:latin typeface="+mn-lt"/>
                          <a:ea typeface="+mn-ea"/>
                          <a:cs typeface="+mn-cs"/>
                        </a:rPr>
                        <a:t>PROPÓSITO</a:t>
                      </a:r>
                      <a:endParaRPr lang="es-ES" sz="2200" b="1" kern="1200" dirty="0">
                        <a:solidFill>
                          <a:schemeClr val="dk1"/>
                        </a:solidFill>
                        <a:effectLst/>
                        <a:latin typeface="+mn-lt"/>
                        <a:ea typeface="+mn-ea"/>
                        <a:cs typeface="+mn-cs"/>
                      </a:endParaRPr>
                    </a:p>
                  </a:txBody>
                  <a:tcPr marL="90989" marR="90989" marT="45494" marB="45494">
                    <a:lnL>
                      <a:noFill/>
                    </a:lnL>
                    <a:lnR>
                      <a:noFill/>
                    </a:lnR>
                    <a:lnT cap="flat">
                      <a:noFill/>
                    </a:lnT>
                    <a:lnB>
                      <a:noFill/>
                    </a:lnB>
                    <a:lnTlToBr>
                      <a:noFill/>
                    </a:lnTlToBr>
                    <a:lnBlToTr>
                      <a:noFill/>
                    </a:lnBlToTr>
                    <a:noFill/>
                  </a:tcPr>
                </a:tc>
                <a:tc>
                  <a:txBody>
                    <a:bodyPr/>
                    <a:lstStyle/>
                    <a:p>
                      <a:pPr marL="0" algn="ctr" defTabSz="914400" rtl="0" eaLnBrk="1" latinLnBrk="0" hangingPunct="1">
                        <a:lnSpc>
                          <a:spcPct val="107000"/>
                        </a:lnSpc>
                        <a:spcAft>
                          <a:spcPts val="800"/>
                        </a:spcAft>
                      </a:pPr>
                      <a:r>
                        <a:rPr lang="es-ES" sz="2200" b="1" kern="1200" dirty="0" smtClean="0">
                          <a:solidFill>
                            <a:schemeClr val="dk1"/>
                          </a:solidFill>
                          <a:effectLst/>
                          <a:latin typeface="+mn-lt"/>
                          <a:ea typeface="+mn-ea"/>
                          <a:cs typeface="+mn-cs"/>
                        </a:rPr>
                        <a:t> CARACTERÍSTICAS</a:t>
                      </a:r>
                      <a:endParaRPr lang="es-ES" sz="2200" b="1" kern="1200" dirty="0">
                        <a:solidFill>
                          <a:schemeClr val="dk1"/>
                        </a:solidFill>
                        <a:effectLst/>
                        <a:latin typeface="+mn-lt"/>
                        <a:ea typeface="+mn-ea"/>
                        <a:cs typeface="+mn-cs"/>
                      </a:endParaRPr>
                    </a:p>
                  </a:txBody>
                  <a:tcPr marL="90989" marR="90989" marT="45494" marB="45494">
                    <a:lnL>
                      <a:noFill/>
                    </a:lnL>
                    <a:lnR>
                      <a:noFill/>
                    </a:lnR>
                    <a:lnT cap="flat">
                      <a:noFill/>
                    </a:lnT>
                    <a:lnB>
                      <a:noFill/>
                    </a:lnB>
                    <a:lnTlToBr>
                      <a:noFill/>
                    </a:lnTlToBr>
                    <a:lnBlToTr>
                      <a:noFill/>
                    </a:lnBlToTr>
                    <a:noFill/>
                  </a:tcPr>
                </a:tc>
                <a:tc>
                  <a:txBody>
                    <a:bodyPr/>
                    <a:lstStyle/>
                    <a:p>
                      <a:pPr marL="0" algn="ctr" defTabSz="914400" rtl="0" eaLnBrk="1" latinLnBrk="0" hangingPunct="1">
                        <a:lnSpc>
                          <a:spcPct val="107000"/>
                        </a:lnSpc>
                        <a:spcAft>
                          <a:spcPts val="800"/>
                        </a:spcAft>
                      </a:pPr>
                      <a:r>
                        <a:rPr lang="es-ES" sz="2200" b="1" kern="1200" dirty="0" smtClean="0">
                          <a:solidFill>
                            <a:schemeClr val="dk1"/>
                          </a:solidFill>
                          <a:effectLst/>
                          <a:latin typeface="+mn-lt"/>
                          <a:ea typeface="+mn-ea"/>
                          <a:cs typeface="+mn-cs"/>
                        </a:rPr>
                        <a:t> EJEMPLOS</a:t>
                      </a:r>
                      <a:endParaRPr lang="es-ES" sz="2200" b="1" kern="1200" dirty="0">
                        <a:solidFill>
                          <a:schemeClr val="dk1"/>
                        </a:solidFill>
                        <a:effectLst/>
                        <a:latin typeface="+mn-lt"/>
                        <a:ea typeface="+mn-ea"/>
                        <a:cs typeface="+mn-cs"/>
                      </a:endParaRPr>
                    </a:p>
                  </a:txBody>
                  <a:tcPr marL="90989" marR="90989" marT="45494" marB="45494">
                    <a:lnL>
                      <a:noFill/>
                    </a:lnL>
                    <a:lnR cap="flat">
                      <a:noFill/>
                    </a:lnR>
                    <a:lnT cap="flat">
                      <a:noFill/>
                    </a:lnT>
                    <a:lnB>
                      <a:noFill/>
                    </a:lnB>
                    <a:lnTlToBr>
                      <a:noFill/>
                    </a:lnTlToBr>
                    <a:lnBlToTr>
                      <a:noFill/>
                    </a:lnBlToTr>
                    <a:noFill/>
                  </a:tcPr>
                </a:tc>
              </a:tr>
              <a:tr h="1537962">
                <a:tc>
                  <a:txBody>
                    <a:bodyPr/>
                    <a:lstStyle/>
                    <a:p>
                      <a:pPr marL="0" algn="l" defTabSz="914400" rtl="0" eaLnBrk="1" latinLnBrk="0" hangingPunct="1">
                        <a:lnSpc>
                          <a:spcPct val="107000"/>
                        </a:lnSpc>
                        <a:spcAft>
                          <a:spcPts val="800"/>
                        </a:spcAft>
                      </a:pPr>
                      <a:r>
                        <a:rPr lang="es-ES_tradnl" sz="2200" kern="1200" dirty="0">
                          <a:solidFill>
                            <a:schemeClr val="dk1"/>
                          </a:solidFill>
                          <a:effectLst/>
                          <a:latin typeface="+mn-lt"/>
                          <a:ea typeface="+mn-ea"/>
                          <a:cs typeface="+mn-cs"/>
                        </a:rPr>
                        <a:t>Narrativos</a:t>
                      </a:r>
                      <a:endParaRPr lang="es-ES" sz="2200" kern="1200" dirty="0">
                        <a:solidFill>
                          <a:schemeClr val="dk1"/>
                        </a:solidFill>
                        <a:effectLst/>
                        <a:latin typeface="+mn-lt"/>
                        <a:ea typeface="+mn-ea"/>
                        <a:cs typeface="+mn-cs"/>
                      </a:endParaRPr>
                    </a:p>
                  </a:txBody>
                  <a:tcPr marL="90989" marR="90989" marT="45494" marB="45494">
                    <a:lnL cap="flat">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lang="es-ES_tradnl" sz="2200" kern="1200" dirty="0" smtClean="0">
                          <a:solidFill>
                            <a:schemeClr val="dk1"/>
                          </a:solidFill>
                          <a:effectLst/>
                          <a:latin typeface="+mn-lt"/>
                          <a:ea typeface="+mn-ea"/>
                          <a:cs typeface="+mn-cs"/>
                        </a:rPr>
                        <a:t>Recolectar datos sobre historias de vida y experiencias de personas para describirlos y analizarlos</a:t>
                      </a:r>
                    </a:p>
                  </a:txBody>
                  <a:tcPr horzOverflow="overflow">
                    <a:lnL>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lang="es-ES_tradnl" sz="2200" kern="1200" dirty="0" smtClean="0">
                          <a:solidFill>
                            <a:schemeClr val="dk1"/>
                          </a:solidFill>
                          <a:effectLst/>
                          <a:latin typeface="+mn-lt"/>
                          <a:ea typeface="+mn-ea"/>
                          <a:cs typeface="+mn-cs"/>
                        </a:rPr>
                        <a:t>Se trabaja con autobiografías, biografías, entrevistas, documentos, materiales personales, testimonios</a:t>
                      </a:r>
                    </a:p>
                  </a:txBody>
                  <a:tcPr horzOverflow="overflow">
                    <a:lnL>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lang="es-ES_tradnl" sz="2200" kern="1200" dirty="0" smtClean="0">
                          <a:solidFill>
                            <a:schemeClr val="dk1"/>
                          </a:solidFill>
                          <a:effectLst/>
                          <a:latin typeface="+mn-lt"/>
                          <a:ea typeface="+mn-ea"/>
                          <a:cs typeface="+mn-cs"/>
                        </a:rPr>
                        <a:t>Hecho provocado por </a:t>
                      </a:r>
                      <a:r>
                        <a:rPr lang="es-ES_tradnl" sz="2200" kern="1200" dirty="0" err="1" smtClean="0">
                          <a:solidFill>
                            <a:schemeClr val="dk1"/>
                          </a:solidFill>
                          <a:effectLst/>
                          <a:latin typeface="+mn-lt"/>
                          <a:ea typeface="+mn-ea"/>
                          <a:cs typeface="+mn-cs"/>
                        </a:rPr>
                        <a:t>Jef</a:t>
                      </a:r>
                      <a:r>
                        <a:rPr lang="es-ES_tradnl" sz="2200" kern="1200" dirty="0" smtClean="0">
                          <a:solidFill>
                            <a:schemeClr val="dk1"/>
                          </a:solidFill>
                          <a:effectLst/>
                          <a:latin typeface="+mn-lt"/>
                          <a:ea typeface="+mn-ea"/>
                          <a:cs typeface="+mn-cs"/>
                        </a:rPr>
                        <a:t> </a:t>
                      </a:r>
                      <a:r>
                        <a:rPr lang="es-ES_tradnl" sz="2200" kern="1200" dirty="0" err="1" smtClean="0">
                          <a:solidFill>
                            <a:schemeClr val="dk1"/>
                          </a:solidFill>
                          <a:effectLst/>
                          <a:latin typeface="+mn-lt"/>
                          <a:ea typeface="+mn-ea"/>
                          <a:cs typeface="+mn-cs"/>
                        </a:rPr>
                        <a:t>Weise</a:t>
                      </a:r>
                      <a:r>
                        <a:rPr lang="es-ES_tradnl" sz="2200" kern="1200" dirty="0" smtClean="0">
                          <a:solidFill>
                            <a:schemeClr val="dk1"/>
                          </a:solidFill>
                          <a:effectLst/>
                          <a:latin typeface="+mn-lt"/>
                          <a:ea typeface="+mn-ea"/>
                          <a:cs typeface="+mn-cs"/>
                        </a:rPr>
                        <a:t> en Red Lake.</a:t>
                      </a:r>
                    </a:p>
                  </a:txBody>
                  <a:tcPr horzOverflow="overflow">
                    <a:lnL>
                      <a:noFill/>
                    </a:lnL>
                    <a:lnR cap="flat">
                      <a:noFill/>
                    </a:lnR>
                    <a:lnT>
                      <a:noFill/>
                    </a:lnT>
                    <a:lnB>
                      <a:noFill/>
                    </a:lnB>
                    <a:lnTlToBr>
                      <a:noFill/>
                    </a:lnTlToBr>
                    <a:lnBlToTr>
                      <a:noFill/>
                    </a:lnBlToTr>
                    <a:noFill/>
                  </a:tcPr>
                </a:tc>
              </a:tr>
              <a:tr h="1326387">
                <a:tc>
                  <a:txBody>
                    <a:bodyPr/>
                    <a:lstStyle/>
                    <a:p>
                      <a:pPr marL="0" algn="l" defTabSz="914400" rtl="0" eaLnBrk="1" latinLnBrk="0" hangingPunct="1">
                        <a:lnSpc>
                          <a:spcPct val="107000"/>
                        </a:lnSpc>
                        <a:spcAft>
                          <a:spcPts val="800"/>
                        </a:spcAft>
                      </a:pPr>
                      <a:r>
                        <a:rPr lang="es-ES_tradnl" sz="2200" kern="1200" dirty="0">
                          <a:solidFill>
                            <a:schemeClr val="dk1"/>
                          </a:solidFill>
                          <a:effectLst/>
                          <a:latin typeface="+mn-lt"/>
                          <a:ea typeface="+mn-ea"/>
                          <a:cs typeface="+mn-cs"/>
                        </a:rPr>
                        <a:t>Investigación acción</a:t>
                      </a:r>
                      <a:endParaRPr lang="es-ES" sz="2200" kern="1200" dirty="0">
                        <a:solidFill>
                          <a:schemeClr val="dk1"/>
                        </a:solidFill>
                        <a:effectLst/>
                        <a:latin typeface="+mn-lt"/>
                        <a:ea typeface="+mn-ea"/>
                        <a:cs typeface="+mn-cs"/>
                      </a:endParaRPr>
                    </a:p>
                  </a:txBody>
                  <a:tcPr marL="90989" marR="90989" marT="45494" marB="45494">
                    <a:lnL cap="flat">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8191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227138" indent="-228600" algn="l">
                        <a:spcBef>
                          <a:spcPct val="20000"/>
                        </a:spcBef>
                        <a:buClr>
                          <a:schemeClr val="tx1"/>
                        </a:buClr>
                        <a:defRPr sz="2000">
                          <a:solidFill>
                            <a:schemeClr val="tx1"/>
                          </a:solidFill>
                          <a:latin typeface="Arial" panose="020B0604020202020204" pitchFamily="34" charset="0"/>
                        </a:defRPr>
                      </a:lvl3pPr>
                      <a:lvl4pPr marL="1635125"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lang="es-ES_tradnl" sz="2200" kern="1200" dirty="0" smtClean="0">
                          <a:solidFill>
                            <a:schemeClr val="dk1"/>
                          </a:solidFill>
                          <a:effectLst/>
                          <a:latin typeface="+mn-lt"/>
                          <a:ea typeface="+mn-ea"/>
                          <a:cs typeface="+mn-cs"/>
                        </a:rPr>
                        <a:t>Resolver problemas cotidianos e inmediatos y mejorar prácticas concretas</a:t>
                      </a:r>
                    </a:p>
                  </a:txBody>
                  <a:tcPr horzOverflow="overflow">
                    <a:lnL>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8191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227138" indent="-228600" algn="l">
                        <a:spcBef>
                          <a:spcPct val="20000"/>
                        </a:spcBef>
                        <a:buClr>
                          <a:schemeClr val="tx1"/>
                        </a:buClr>
                        <a:defRPr sz="2000">
                          <a:solidFill>
                            <a:schemeClr val="tx1"/>
                          </a:solidFill>
                          <a:latin typeface="Arial" panose="020B0604020202020204" pitchFamily="34" charset="0"/>
                        </a:defRPr>
                      </a:lvl3pPr>
                      <a:lvl4pPr marL="1635125"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lang="es-ES_tradnl" sz="2200" kern="1200" dirty="0" smtClean="0">
                          <a:solidFill>
                            <a:schemeClr val="dk1"/>
                          </a:solidFill>
                          <a:effectLst/>
                          <a:latin typeface="+mn-lt"/>
                          <a:ea typeface="+mn-ea"/>
                          <a:cs typeface="+mn-cs"/>
                        </a:rPr>
                        <a:t>Se investiga y se interviene.</a:t>
                      </a:r>
                    </a:p>
                    <a:p>
                      <a:pPr marL="0" marR="0" lvl="0" indent="0" algn="l" defTabSz="914400" rtl="0" eaLnBrk="1" fontAlgn="base" latinLnBrk="0" hangingPunct="1">
                        <a:lnSpc>
                          <a:spcPct val="107000"/>
                        </a:lnSpc>
                        <a:spcBef>
                          <a:spcPct val="0"/>
                        </a:spcBef>
                        <a:spcAft>
                          <a:spcPts val="800"/>
                        </a:spcAft>
                        <a:buClrTx/>
                        <a:buSzTx/>
                        <a:buFontTx/>
                        <a:buNone/>
                        <a:tabLst/>
                      </a:pPr>
                      <a:r>
                        <a:rPr lang="es-ES_tradnl" sz="2200" kern="1200" dirty="0" err="1" smtClean="0">
                          <a:solidFill>
                            <a:schemeClr val="dk1"/>
                          </a:solidFill>
                          <a:effectLst/>
                          <a:latin typeface="+mn-lt"/>
                          <a:ea typeface="+mn-ea"/>
                          <a:cs typeface="+mn-cs"/>
                        </a:rPr>
                        <a:t>Observ</a:t>
                      </a:r>
                      <a:r>
                        <a:rPr lang="es-ES_tradnl" sz="2200" kern="1200" dirty="0" smtClean="0">
                          <a:solidFill>
                            <a:schemeClr val="dk1"/>
                          </a:solidFill>
                          <a:effectLst/>
                          <a:latin typeface="+mn-lt"/>
                          <a:ea typeface="+mn-ea"/>
                          <a:cs typeface="+mn-cs"/>
                        </a:rPr>
                        <a:t>-Análisis-Actuación</a:t>
                      </a:r>
                    </a:p>
                  </a:txBody>
                  <a:tcPr horzOverflow="overflow">
                    <a:lnL>
                      <a:noFill/>
                    </a:lnL>
                    <a:lnR>
                      <a:noFill/>
                    </a:lnR>
                    <a:lnT>
                      <a:noFill/>
                    </a:lnT>
                    <a:lnB>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lang="es-ES_tradnl" sz="2200" kern="1200" dirty="0" smtClean="0">
                          <a:solidFill>
                            <a:schemeClr val="dk1"/>
                          </a:solidFill>
                          <a:effectLst/>
                          <a:latin typeface="+mn-lt"/>
                          <a:ea typeface="+mn-ea"/>
                          <a:cs typeface="+mn-cs"/>
                        </a:rPr>
                        <a:t>Alternativa de modelo didáctico para niños de 6 años con NEE</a:t>
                      </a:r>
                    </a:p>
                  </a:txBody>
                  <a:tcPr horzOverflow="overflow">
                    <a:lnL>
                      <a:noFill/>
                    </a:lnL>
                    <a:lnR cap="flat">
                      <a:noFill/>
                    </a:lnR>
                    <a:lnT>
                      <a:noFill/>
                    </a:lnT>
                    <a:lnB>
                      <a:noFill/>
                    </a:lnB>
                    <a:lnTlToBr>
                      <a:noFill/>
                    </a:lnTlToBr>
                    <a:lnBlToTr>
                      <a:noFill/>
                    </a:lnBlToTr>
                    <a:noFill/>
                  </a:tcPr>
                </a:tc>
              </a:tr>
              <a:tr h="2211865">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8191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227138" indent="-228600" algn="l">
                        <a:spcBef>
                          <a:spcPct val="20000"/>
                        </a:spcBef>
                        <a:buClr>
                          <a:schemeClr val="tx1"/>
                        </a:buClr>
                        <a:defRPr sz="2000">
                          <a:solidFill>
                            <a:schemeClr val="tx1"/>
                          </a:solidFill>
                          <a:latin typeface="Arial" panose="020B0604020202020204" pitchFamily="34" charset="0"/>
                        </a:defRPr>
                      </a:lvl3pPr>
                      <a:lvl4pPr marL="1635125"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defRPr/>
                      </a:pPr>
                      <a:r>
                        <a:rPr lang="es-ES_tradnl" sz="2200" kern="1200" dirty="0" smtClean="0">
                          <a:solidFill>
                            <a:schemeClr val="dk1"/>
                          </a:solidFill>
                          <a:effectLst/>
                          <a:latin typeface="+mn-lt"/>
                          <a:ea typeface="+mn-ea"/>
                          <a:cs typeface="+mn-cs"/>
                        </a:rPr>
                        <a:t>Fenomenológicos</a:t>
                      </a:r>
                      <a:endParaRPr lang="es-ES" sz="2200" kern="1200" dirty="0" smtClean="0">
                        <a:solidFill>
                          <a:schemeClr val="dk1"/>
                        </a:solidFill>
                        <a:effectLst/>
                        <a:latin typeface="+mn-lt"/>
                        <a:ea typeface="+mn-ea"/>
                        <a:cs typeface="+mn-cs"/>
                      </a:endParaRPr>
                    </a:p>
                    <a:p>
                      <a:pPr marL="0" marR="0" lvl="0" indent="0" algn="l" defTabSz="914400" rtl="0" eaLnBrk="1" fontAlgn="base" latinLnBrk="0" hangingPunct="1">
                        <a:lnSpc>
                          <a:spcPct val="107000"/>
                        </a:lnSpc>
                        <a:spcBef>
                          <a:spcPct val="0"/>
                        </a:spcBef>
                        <a:spcAft>
                          <a:spcPts val="800"/>
                        </a:spcAft>
                        <a:buClrTx/>
                        <a:buSzTx/>
                        <a:buFontTx/>
                        <a:buNone/>
                        <a:tabLst/>
                      </a:pPr>
                      <a:endParaRPr lang="es-ES_tradnl" sz="2200" kern="1200" dirty="0" smtClean="0">
                        <a:solidFill>
                          <a:schemeClr val="dk1"/>
                        </a:solidFill>
                        <a:effectLst/>
                        <a:latin typeface="+mn-lt"/>
                        <a:ea typeface="+mn-ea"/>
                        <a:cs typeface="+mn-cs"/>
                      </a:endParaRPr>
                    </a:p>
                  </a:txBody>
                  <a:tcPr horzOverflow="overflow">
                    <a:lnL cap="flat">
                      <a:noFill/>
                    </a:lnL>
                    <a:lnR>
                      <a:noFill/>
                    </a:lnR>
                    <a:lnT>
                      <a:noFill/>
                    </a:lnT>
                    <a:lnB cap="flat">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lang="es-ES_tradnl" sz="2200" kern="1200" dirty="0" smtClean="0">
                          <a:solidFill>
                            <a:schemeClr val="dk1"/>
                          </a:solidFill>
                          <a:effectLst/>
                          <a:latin typeface="+mn-lt"/>
                          <a:ea typeface="+mn-ea"/>
                          <a:cs typeface="+mn-cs"/>
                        </a:rPr>
                        <a:t>Enfocar las experiencias individuales subjetivas de los individuos</a:t>
                      </a:r>
                    </a:p>
                  </a:txBody>
                  <a:tcPr horzOverflow="overflow">
                    <a:lnL>
                      <a:noFill/>
                    </a:lnL>
                    <a:lnR>
                      <a:noFill/>
                    </a:lnR>
                    <a:lnT>
                      <a:noFill/>
                    </a:lnT>
                    <a:lnB cap="flat">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7429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lgn="l">
                        <a:spcBef>
                          <a:spcPct val="20000"/>
                        </a:spcBef>
                        <a:buClr>
                          <a:schemeClr val="tx1"/>
                        </a:buClr>
                        <a:defRPr sz="2000">
                          <a:solidFill>
                            <a:schemeClr val="tx1"/>
                          </a:solidFill>
                          <a:latin typeface="Arial" panose="020B0604020202020204" pitchFamily="34" charset="0"/>
                        </a:defRPr>
                      </a:lvl3pPr>
                      <a:lvl4pPr marL="1600200"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defRPr/>
                      </a:pPr>
                      <a:r>
                        <a:rPr lang="es-ES_tradnl" sz="2200" kern="1200" dirty="0" smtClean="0">
                          <a:solidFill>
                            <a:schemeClr val="dk1"/>
                          </a:solidFill>
                          <a:effectLst/>
                          <a:latin typeface="+mn-lt"/>
                          <a:ea typeface="+mn-ea"/>
                          <a:cs typeface="+mn-cs"/>
                        </a:rPr>
                        <a:t>Estudian el significado, estructura y esencia de experiencias  vividas por una persona, grupo o comunidad respecto de un fenómeno</a:t>
                      </a:r>
                    </a:p>
                    <a:p>
                      <a:pPr marL="0" marR="0" lvl="0" indent="0" algn="l" defTabSz="914400" rtl="0" eaLnBrk="1" fontAlgn="base" latinLnBrk="0" hangingPunct="1">
                        <a:lnSpc>
                          <a:spcPct val="107000"/>
                        </a:lnSpc>
                        <a:spcBef>
                          <a:spcPct val="0"/>
                        </a:spcBef>
                        <a:spcAft>
                          <a:spcPts val="800"/>
                        </a:spcAft>
                        <a:buClrTx/>
                        <a:buSzTx/>
                        <a:buFontTx/>
                        <a:buNone/>
                        <a:tabLst/>
                      </a:pPr>
                      <a:endParaRPr lang="es-ES_tradnl" sz="2200" kern="1200" dirty="0" smtClean="0">
                        <a:solidFill>
                          <a:schemeClr val="dk1"/>
                        </a:solidFill>
                        <a:effectLst/>
                        <a:latin typeface="+mn-lt"/>
                        <a:ea typeface="+mn-ea"/>
                        <a:cs typeface="+mn-cs"/>
                      </a:endParaRPr>
                    </a:p>
                  </a:txBody>
                  <a:tcPr horzOverflow="overflow">
                    <a:lnL>
                      <a:noFill/>
                    </a:lnL>
                    <a:lnR>
                      <a:noFill/>
                    </a:lnR>
                    <a:lnT>
                      <a:noFill/>
                    </a:lnT>
                    <a:lnB cap="flat">
                      <a:noFill/>
                    </a:lnB>
                    <a:lnTlToBr>
                      <a:noFill/>
                    </a:lnTlToBr>
                    <a:lnBlToTr>
                      <a:noFill/>
                    </a:lnBlToTr>
                    <a:noFill/>
                  </a:tcPr>
                </a:tc>
                <a:tc>
                  <a:txBody>
                    <a:bodyPr/>
                    <a:lstStyle>
                      <a:lvl1pPr algn="l">
                        <a:spcBef>
                          <a:spcPct val="20000"/>
                        </a:spcBef>
                        <a:buClr>
                          <a:schemeClr val="hlink"/>
                        </a:buClr>
                        <a:buFont typeface="Wingdings" panose="05000000000000000000" pitchFamily="2" charset="2"/>
                        <a:defRPr sz="2400">
                          <a:solidFill>
                            <a:schemeClr val="tx1"/>
                          </a:solidFill>
                          <a:latin typeface="Verdana" panose="020B0604030504040204" pitchFamily="34" charset="0"/>
                        </a:defRPr>
                      </a:lvl1pPr>
                      <a:lvl2pPr marL="819150" indent="-285750" algn="l">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227138" indent="-228600" algn="l">
                        <a:spcBef>
                          <a:spcPct val="20000"/>
                        </a:spcBef>
                        <a:buClr>
                          <a:schemeClr val="tx1"/>
                        </a:buClr>
                        <a:defRPr sz="2000">
                          <a:solidFill>
                            <a:schemeClr val="tx1"/>
                          </a:solidFill>
                          <a:latin typeface="Arial" panose="020B0604020202020204" pitchFamily="34" charset="0"/>
                        </a:defRPr>
                      </a:lvl3pPr>
                      <a:lvl4pPr marL="1635125" indent="-228600" algn="l">
                        <a:spcBef>
                          <a:spcPct val="20000"/>
                        </a:spcBef>
                        <a:defRPr>
                          <a:solidFill>
                            <a:schemeClr val="tx1"/>
                          </a:solidFill>
                          <a:latin typeface="Arial" panose="020B0604020202020204" pitchFamily="34" charset="0"/>
                        </a:defRPr>
                      </a:lvl4pPr>
                      <a:lvl5pPr marL="2057400" indent="-228600" algn="l">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ts val="800"/>
                        </a:spcAft>
                        <a:buClrTx/>
                        <a:buSzTx/>
                        <a:buFontTx/>
                        <a:buNone/>
                        <a:tabLst/>
                      </a:pPr>
                      <a:r>
                        <a:rPr lang="es-ES_tradnl" sz="2200" kern="1200" dirty="0" smtClean="0">
                          <a:solidFill>
                            <a:schemeClr val="dk1"/>
                          </a:solidFill>
                          <a:effectLst/>
                          <a:latin typeface="+mn-lt"/>
                          <a:ea typeface="+mn-ea"/>
                          <a:cs typeface="+mn-cs"/>
                        </a:rPr>
                        <a:t>Estudio para comprender las vivencias de una guerra,  terremotos, acoso sexual, ganar un campeonato</a:t>
                      </a:r>
                    </a:p>
                  </a:txBody>
                  <a:tcPr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96019493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Diseños mixtos</a:t>
            </a:r>
            <a:endParaRPr lang="es-ES" dirty="0"/>
          </a:p>
        </p:txBody>
      </p:sp>
      <p:sp>
        <p:nvSpPr>
          <p:cNvPr id="3" name="Marcador de contenido 2"/>
          <p:cNvSpPr>
            <a:spLocks noGrp="1"/>
          </p:cNvSpPr>
          <p:nvPr>
            <p:ph idx="1"/>
          </p:nvPr>
        </p:nvSpPr>
        <p:spPr/>
        <p:txBody>
          <a:bodyPr/>
          <a:lstStyle/>
          <a:p>
            <a:pPr marL="0" indent="0">
              <a:buNone/>
            </a:pPr>
            <a:endParaRPr lang="es-ES" dirty="0" smtClean="0"/>
          </a:p>
          <a:p>
            <a:pPr marL="0" indent="0">
              <a:buNone/>
            </a:pPr>
            <a:endParaRPr lang="es-ES" dirty="0"/>
          </a:p>
          <a:p>
            <a:pPr marL="0" indent="0">
              <a:buNone/>
            </a:pPr>
            <a:endParaRPr lang="es-ES" dirty="0" smtClean="0"/>
          </a:p>
          <a:p>
            <a:pPr marL="0" indent="0">
              <a:buNone/>
            </a:pPr>
            <a:r>
              <a:rPr lang="es-ES" dirty="0" smtClean="0"/>
              <a:t>“(…) </a:t>
            </a:r>
            <a:r>
              <a:rPr lang="es-ES" dirty="0"/>
              <a:t>el tipo de estudio donde el investigador mezcla o combina técnicas de investigación, métodos, enfoques, conceptos o lenguaje cuantitativo o cualitativo en un solo estudio” </a:t>
            </a:r>
            <a:r>
              <a:rPr lang="es-ES" dirty="0" smtClean="0"/>
              <a:t>(</a:t>
            </a:r>
            <a:r>
              <a:rPr lang="es-ES" dirty="0"/>
              <a:t>Johnson y </a:t>
            </a:r>
            <a:r>
              <a:rPr lang="es-ES" dirty="0" err="1" smtClean="0"/>
              <a:t>Onwuegbuzie</a:t>
            </a:r>
            <a:r>
              <a:rPr lang="es-ES" dirty="0" smtClean="0"/>
              <a:t>, 2004: </a:t>
            </a:r>
            <a:r>
              <a:rPr lang="es-ES" dirty="0"/>
              <a:t>17). </a:t>
            </a:r>
          </a:p>
          <a:p>
            <a:pPr marL="0" indent="0">
              <a:buNone/>
            </a:pPr>
            <a:endParaRPr lang="es-ES" dirty="0"/>
          </a:p>
        </p:txBody>
      </p:sp>
    </p:spTree>
    <p:extLst>
      <p:ext uri="{BB962C8B-B14F-4D97-AF65-F5344CB8AC3E}">
        <p14:creationId xmlns:p14="http://schemas.microsoft.com/office/powerpoint/2010/main" val="388688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
            <a:ext cx="10515600" cy="971550"/>
          </a:xfrm>
        </p:spPr>
        <p:txBody>
          <a:bodyPr/>
          <a:lstStyle/>
          <a:p>
            <a:pPr algn="ctr"/>
            <a:r>
              <a:rPr lang="es-ES" dirty="0" smtClean="0"/>
              <a:t>Tipos de diseños mixtos</a:t>
            </a:r>
            <a:endParaRPr lang="es-ES"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3865330099"/>
              </p:ext>
            </p:extLst>
          </p:nvPr>
        </p:nvGraphicFramePr>
        <p:xfrm>
          <a:off x="185737" y="971551"/>
          <a:ext cx="11758613" cy="6454199"/>
        </p:xfrm>
        <a:graphic>
          <a:graphicData uri="http://schemas.openxmlformats.org/drawingml/2006/table">
            <a:tbl>
              <a:tblPr firstRow="1" bandRow="1">
                <a:tableStyleId>{5C22544A-7EE6-4342-B048-85BDC9FD1C3A}</a:tableStyleId>
              </a:tblPr>
              <a:tblGrid>
                <a:gridCol w="3348449"/>
                <a:gridCol w="2530858"/>
                <a:gridCol w="2939653"/>
                <a:gridCol w="2939653"/>
              </a:tblGrid>
              <a:tr h="510599">
                <a:tc gridSpan="4">
                  <a:txBody>
                    <a:bodyPr/>
                    <a:lstStyle/>
                    <a:p>
                      <a:pPr algn="ctr"/>
                      <a:r>
                        <a:rPr lang="es-ES" baseline="0" dirty="0" smtClean="0"/>
                        <a:t>Sampieri, R 2006</a:t>
                      </a:r>
                      <a:endParaRPr lang="es-ES" dirty="0"/>
                    </a:p>
                  </a:txBody>
                  <a:tcPr/>
                </a:tc>
                <a:tc hMerge="1">
                  <a:txBody>
                    <a:bodyPr/>
                    <a:lstStyle/>
                    <a:p>
                      <a:pPr algn="ctr"/>
                      <a:endParaRPr lang="es-ES" dirty="0"/>
                    </a:p>
                  </a:txBody>
                  <a:tcPr/>
                </a:tc>
                <a:tc hMerge="1">
                  <a:txBody>
                    <a:bodyPr/>
                    <a:lstStyle/>
                    <a:p>
                      <a:endParaRPr lang="es-ES" dirty="0"/>
                    </a:p>
                  </a:txBody>
                  <a:tcPr/>
                </a:tc>
                <a:tc hMerge="1">
                  <a:txBody>
                    <a:bodyPr/>
                    <a:lstStyle/>
                    <a:p>
                      <a:endParaRPr lang="es-ES" dirty="0"/>
                    </a:p>
                  </a:txBody>
                  <a:tcPr/>
                </a:tc>
              </a:tr>
              <a:tr h="4723040">
                <a:tc>
                  <a:txBody>
                    <a:bodyPr/>
                    <a:lstStyle/>
                    <a:p>
                      <a:r>
                        <a:rPr lang="es-ES" sz="2400" b="1" dirty="0" smtClean="0"/>
                        <a:t>I- Diseños de dos etapas</a:t>
                      </a:r>
                      <a:r>
                        <a:rPr lang="es-ES" sz="2400" b="1" baseline="0" dirty="0" smtClean="0"/>
                        <a:t>.</a:t>
                      </a:r>
                    </a:p>
                    <a:p>
                      <a:pPr marL="285750" indent="-285750" algn="just">
                        <a:buFont typeface="Arial" panose="020B0604020202020204" pitchFamily="34" charset="0"/>
                        <a:buChar char="•"/>
                      </a:pPr>
                      <a:r>
                        <a:rPr lang="es-ES" sz="2400" dirty="0" smtClean="0"/>
                        <a:t>Dentro de una misma investigación</a:t>
                      </a:r>
                      <a:r>
                        <a:rPr lang="es-ES" sz="2400" baseline="0" dirty="0" smtClean="0"/>
                        <a:t> se aplica primero una etapa y después otra, de forma independiente o no</a:t>
                      </a:r>
                    </a:p>
                    <a:p>
                      <a:pPr marL="285750" indent="-285750" algn="just">
                        <a:buFont typeface="Arial" panose="020B0604020202020204" pitchFamily="34" charset="0"/>
                        <a:buChar char="•"/>
                      </a:pPr>
                      <a:r>
                        <a:rPr lang="es-ES" sz="2400" baseline="0" dirty="0" smtClean="0"/>
                        <a:t>En cada etapa se siguen las  técnicas correspondientes  a cada enfoque.  </a:t>
                      </a:r>
                    </a:p>
                  </a:txBody>
                  <a:tcPr/>
                </a:tc>
                <a:tc>
                  <a:txBody>
                    <a:bodyPr/>
                    <a:lstStyle/>
                    <a:p>
                      <a:r>
                        <a:rPr lang="es-ES" sz="2400" b="1" dirty="0" smtClean="0"/>
                        <a:t>II-</a:t>
                      </a:r>
                      <a:r>
                        <a:rPr lang="es-ES" sz="2400" b="1" baseline="0" dirty="0" smtClean="0"/>
                        <a:t> Diseños de enfoque dominante o principal</a:t>
                      </a:r>
                    </a:p>
                    <a:p>
                      <a:pPr marL="285750" indent="-285750">
                        <a:buFont typeface="Arial" panose="020B0604020202020204" pitchFamily="34" charset="0"/>
                        <a:buChar char="•"/>
                      </a:pPr>
                      <a:r>
                        <a:rPr lang="es-ES" sz="2400" b="0" baseline="0" dirty="0" smtClean="0"/>
                        <a:t>Se lleva a cabo en la perspectiva de alguno de los enfoques, el cual prevalece.</a:t>
                      </a:r>
                    </a:p>
                    <a:p>
                      <a:pPr marL="285750" indent="-285750">
                        <a:buFont typeface="Arial" panose="020B0604020202020204" pitchFamily="34" charset="0"/>
                        <a:buChar char="•"/>
                      </a:pPr>
                      <a:r>
                        <a:rPr lang="es-ES" sz="2400" b="0" baseline="0" dirty="0" smtClean="0"/>
                        <a:t>El estudio conserva algún componente del otro enfoque</a:t>
                      </a:r>
                    </a:p>
                    <a:p>
                      <a:pPr marL="285750" indent="-285750">
                        <a:buFont typeface="Arial" panose="020B0604020202020204" pitchFamily="34" charset="0"/>
                        <a:buChar char="•"/>
                      </a:pPr>
                      <a:r>
                        <a:rPr lang="es-ES" sz="2400" b="0" baseline="0" dirty="0" smtClean="0"/>
                        <a:t>Es secuencial</a:t>
                      </a:r>
                      <a:endParaRPr lang="es-ES" sz="2400" b="0" dirty="0" smtClean="0"/>
                    </a:p>
                    <a:p>
                      <a:pPr algn="r"/>
                      <a:r>
                        <a:rPr lang="es-ES" sz="2400" baseline="0" dirty="0" smtClean="0"/>
                        <a:t> </a:t>
                      </a:r>
                      <a:endParaRPr lang="es-ES" sz="2400" dirty="0"/>
                    </a:p>
                  </a:txBody>
                  <a:tcPr/>
                </a:tc>
                <a:tc>
                  <a:txBody>
                    <a:bodyPr/>
                    <a:lstStyle/>
                    <a:p>
                      <a:r>
                        <a:rPr lang="es-ES" sz="2400" b="1" dirty="0" smtClean="0"/>
                        <a:t>III-</a:t>
                      </a:r>
                      <a:r>
                        <a:rPr lang="es-ES" sz="2400" b="1" baseline="0" dirty="0" smtClean="0"/>
                        <a:t> </a:t>
                      </a:r>
                      <a:r>
                        <a:rPr lang="es-ES" sz="2400" b="1" dirty="0" smtClean="0"/>
                        <a:t>Diseño en paralelo.</a:t>
                      </a:r>
                    </a:p>
                    <a:p>
                      <a:pPr marL="285750" indent="-285750">
                        <a:buFont typeface="Arial" panose="020B0604020202020204" pitchFamily="34" charset="0"/>
                        <a:buChar char="•"/>
                      </a:pPr>
                      <a:r>
                        <a:rPr lang="es-ES" sz="2400" b="0" dirty="0" smtClean="0"/>
                        <a:t>Se conducen simultáneamente dos estudios, uno</a:t>
                      </a:r>
                      <a:r>
                        <a:rPr lang="es-ES" sz="2400" b="0" baseline="0" dirty="0" smtClean="0"/>
                        <a:t> </a:t>
                      </a:r>
                      <a:r>
                        <a:rPr lang="es-ES" sz="2400" b="0" baseline="0" dirty="0" err="1" smtClean="0"/>
                        <a:t>cuali</a:t>
                      </a:r>
                      <a:r>
                        <a:rPr lang="es-ES" sz="2400" b="0" baseline="0" dirty="0" smtClean="0"/>
                        <a:t> y otro </a:t>
                      </a:r>
                      <a:r>
                        <a:rPr lang="es-ES" sz="2400" b="0" baseline="0" dirty="0" err="1" smtClean="0"/>
                        <a:t>cuanti</a:t>
                      </a:r>
                      <a:r>
                        <a:rPr lang="es-ES" sz="2400" b="0" dirty="0" smtClean="0"/>
                        <a:t>.</a:t>
                      </a:r>
                    </a:p>
                    <a:p>
                      <a:pPr marL="285750" indent="-285750">
                        <a:buFont typeface="Arial" panose="020B0604020202020204" pitchFamily="34" charset="0"/>
                        <a:buChar char="•"/>
                      </a:pPr>
                      <a:r>
                        <a:rPr lang="es-ES" sz="2400" b="0" dirty="0" smtClean="0"/>
                        <a:t>De los resultados de ambos se realizan interpretaciones sobre el problema.</a:t>
                      </a:r>
                    </a:p>
                    <a:p>
                      <a:pPr marL="285750" indent="-285750">
                        <a:buFont typeface="Arial" panose="020B0604020202020204" pitchFamily="34" charset="0"/>
                        <a:buChar char="•"/>
                      </a:pPr>
                      <a:r>
                        <a:rPr lang="es-ES" sz="2400" b="0" dirty="0" smtClean="0"/>
                        <a:t>Se aplican a un mismo tiempo</a:t>
                      </a:r>
                    </a:p>
                    <a:p>
                      <a:endParaRPr lang="es-ES" sz="2400" dirty="0"/>
                    </a:p>
                  </a:txBody>
                  <a:tcPr/>
                </a:tc>
                <a:tc>
                  <a:txBody>
                    <a:bodyPr/>
                    <a:lstStyle/>
                    <a:p>
                      <a:r>
                        <a:rPr lang="es-ES" sz="2400" b="1" dirty="0" smtClean="0"/>
                        <a:t>IV- Diseños</a:t>
                      </a:r>
                      <a:r>
                        <a:rPr lang="es-ES" sz="2400" b="1" baseline="0" dirty="0" smtClean="0"/>
                        <a:t> complejos o de triangulación.</a:t>
                      </a:r>
                    </a:p>
                    <a:p>
                      <a:endParaRPr lang="es-ES" sz="2400" b="1" baseline="0" dirty="0" smtClean="0"/>
                    </a:p>
                    <a:p>
                      <a:pPr marL="285750" indent="-285750">
                        <a:buFont typeface="Arial" panose="020B0604020202020204" pitchFamily="34" charset="0"/>
                        <a:buChar char="•"/>
                      </a:pPr>
                      <a:r>
                        <a:rPr lang="es-ES" sz="2400" b="0" baseline="0" dirty="0" smtClean="0"/>
                        <a:t>Ambos enfoques se entremezclan o combinan en todo el proceso de investigación</a:t>
                      </a:r>
                      <a:endParaRPr lang="es-ES" sz="2400" b="0" dirty="0"/>
                    </a:p>
                  </a:txBody>
                  <a:tcPr/>
                </a:tc>
              </a:tr>
            </a:tbl>
          </a:graphicData>
        </a:graphic>
      </p:graphicFrame>
    </p:spTree>
    <p:extLst>
      <p:ext uri="{BB962C8B-B14F-4D97-AF65-F5344CB8AC3E}">
        <p14:creationId xmlns:p14="http://schemas.microsoft.com/office/powerpoint/2010/main" val="301089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5750" y="948690"/>
            <a:ext cx="11101387" cy="5909310"/>
          </a:xfrm>
          <a:prstGeom prst="rect">
            <a:avLst/>
          </a:prstGeom>
        </p:spPr>
        <p:txBody>
          <a:bodyPr wrap="square">
            <a:spAutoFit/>
          </a:bodyPr>
          <a:lstStyle/>
          <a:p>
            <a:endParaRPr lang="es-ES" dirty="0"/>
          </a:p>
          <a:p>
            <a:pPr marL="285750" indent="-285750">
              <a:buFont typeface="Arial" panose="020B0604020202020204" pitchFamily="34" charset="0"/>
              <a:buChar char="•"/>
            </a:pPr>
            <a:r>
              <a:rPr lang="es-ES" sz="3200" dirty="0" smtClean="0"/>
              <a:t>Diseño </a:t>
            </a:r>
            <a:r>
              <a:rPr lang="es-ES" sz="3200" dirty="0"/>
              <a:t>exploratorio secuencial (DEXPLOS</a:t>
            </a:r>
            <a:r>
              <a:rPr lang="es-ES" sz="3200" dirty="0" smtClean="0"/>
              <a:t>),</a:t>
            </a:r>
          </a:p>
          <a:p>
            <a:pPr marL="285750" indent="-285750">
              <a:buFont typeface="Arial" panose="020B0604020202020204" pitchFamily="34" charset="0"/>
              <a:buChar char="•"/>
            </a:pPr>
            <a:r>
              <a:rPr lang="es-ES" sz="3200" dirty="0" smtClean="0"/>
              <a:t>Diseño explicativo secuencial (</a:t>
            </a:r>
            <a:r>
              <a:rPr lang="es-ES" sz="3200" dirty="0"/>
              <a:t>DEXPLIS), </a:t>
            </a:r>
            <a:endParaRPr lang="es-ES" sz="3200" dirty="0" smtClean="0"/>
          </a:p>
          <a:p>
            <a:pPr marL="285750" indent="-285750">
              <a:buFont typeface="Arial" panose="020B0604020202020204" pitchFamily="34" charset="0"/>
              <a:buChar char="•"/>
            </a:pPr>
            <a:r>
              <a:rPr lang="es-ES" sz="3200" dirty="0" smtClean="0"/>
              <a:t>Diseño transformativo secuencial (</a:t>
            </a:r>
            <a:r>
              <a:rPr lang="es-ES" sz="3200" dirty="0"/>
              <a:t>DITRAS), </a:t>
            </a:r>
            <a:endParaRPr lang="es-ES" sz="3200" dirty="0" smtClean="0"/>
          </a:p>
          <a:p>
            <a:pPr marL="285750" indent="-285750">
              <a:buFont typeface="Arial" panose="020B0604020202020204" pitchFamily="34" charset="0"/>
              <a:buChar char="•"/>
            </a:pPr>
            <a:r>
              <a:rPr lang="es-ES" sz="3200" dirty="0"/>
              <a:t>D</a:t>
            </a:r>
            <a:r>
              <a:rPr lang="es-ES" sz="3200" dirty="0" smtClean="0"/>
              <a:t>iseño </a:t>
            </a:r>
            <a:r>
              <a:rPr lang="es-ES" sz="3200" dirty="0"/>
              <a:t>de triangulación concurrente (DITRIAC</a:t>
            </a:r>
            <a:r>
              <a:rPr lang="es-ES" sz="3200" dirty="0" smtClean="0"/>
              <a:t>),</a:t>
            </a:r>
          </a:p>
          <a:p>
            <a:pPr marL="285750" indent="-285750">
              <a:buFont typeface="Arial" panose="020B0604020202020204" pitchFamily="34" charset="0"/>
              <a:buChar char="•"/>
            </a:pPr>
            <a:r>
              <a:rPr lang="es-ES" sz="3200" dirty="0" smtClean="0"/>
              <a:t>Diseño </a:t>
            </a:r>
            <a:r>
              <a:rPr lang="es-ES" sz="3200" dirty="0"/>
              <a:t>anidado o incrustado concurrente de modelo dominante (DIAC), </a:t>
            </a:r>
            <a:endParaRPr lang="es-ES" sz="3200" dirty="0" smtClean="0"/>
          </a:p>
          <a:p>
            <a:pPr marL="285750" indent="-285750">
              <a:buFont typeface="Arial" panose="020B0604020202020204" pitchFamily="34" charset="0"/>
              <a:buChar char="•"/>
            </a:pPr>
            <a:r>
              <a:rPr lang="es-ES" sz="3200" dirty="0" smtClean="0"/>
              <a:t>Diseño </a:t>
            </a:r>
            <a:r>
              <a:rPr lang="es-ES" sz="3200" dirty="0"/>
              <a:t>anidado concurrente de varios niveles (DIACNIV), </a:t>
            </a:r>
            <a:endParaRPr lang="es-ES" sz="3200" dirty="0" smtClean="0"/>
          </a:p>
          <a:p>
            <a:pPr marL="285750" indent="-285750">
              <a:buFont typeface="Arial" panose="020B0604020202020204" pitchFamily="34" charset="0"/>
              <a:buChar char="•"/>
            </a:pPr>
            <a:r>
              <a:rPr lang="es-ES" sz="3200" dirty="0" smtClean="0"/>
              <a:t>Diseño </a:t>
            </a:r>
            <a:r>
              <a:rPr lang="es-ES" sz="3200" dirty="0"/>
              <a:t>transformativo concurrente (DISTRAC) </a:t>
            </a:r>
            <a:endParaRPr lang="es-ES" sz="3200" dirty="0" smtClean="0"/>
          </a:p>
          <a:p>
            <a:pPr marL="285750" indent="-285750">
              <a:buFont typeface="Arial" panose="020B0604020202020204" pitchFamily="34" charset="0"/>
              <a:buChar char="•"/>
            </a:pPr>
            <a:r>
              <a:rPr lang="es-ES" sz="3200" dirty="0" smtClean="0"/>
              <a:t>Diseño </a:t>
            </a:r>
            <a:r>
              <a:rPr lang="es-ES" sz="3200" dirty="0"/>
              <a:t>de integración múltiple (DIM</a:t>
            </a:r>
            <a:r>
              <a:rPr lang="es-ES" sz="3200" dirty="0" smtClean="0"/>
              <a:t>)”</a:t>
            </a:r>
          </a:p>
          <a:p>
            <a:endParaRPr lang="es-ES" dirty="0"/>
          </a:p>
          <a:p>
            <a:endParaRPr lang="es-ES" dirty="0" smtClean="0"/>
          </a:p>
          <a:p>
            <a:endParaRPr lang="es-ES" dirty="0"/>
          </a:p>
          <a:p>
            <a:pPr algn="r"/>
            <a:r>
              <a:rPr lang="es-ES" dirty="0" smtClean="0"/>
              <a:t> (</a:t>
            </a:r>
            <a:r>
              <a:rPr lang="es-ES" dirty="0"/>
              <a:t>R. Hernández-Sampieri, C. Fernández-Collado &amp; M. P. Baptista (2010) </a:t>
            </a:r>
            <a:r>
              <a:rPr lang="es-ES" dirty="0" smtClean="0"/>
              <a:t>p</a:t>
            </a:r>
            <a:r>
              <a:rPr lang="es-ES" dirty="0"/>
              <a:t>. 594). </a:t>
            </a:r>
          </a:p>
        </p:txBody>
      </p:sp>
      <p:sp>
        <p:nvSpPr>
          <p:cNvPr id="7" name="CuadroTexto 6"/>
          <p:cNvSpPr txBox="1"/>
          <p:nvPr/>
        </p:nvSpPr>
        <p:spPr>
          <a:xfrm>
            <a:off x="2828924" y="0"/>
            <a:ext cx="7458075" cy="707886"/>
          </a:xfrm>
          <a:prstGeom prst="rect">
            <a:avLst/>
          </a:prstGeom>
          <a:noFill/>
        </p:spPr>
        <p:txBody>
          <a:bodyPr wrap="square" rtlCol="0">
            <a:spAutoFit/>
          </a:bodyPr>
          <a:lstStyle/>
          <a:p>
            <a:r>
              <a:rPr lang="es-ES" sz="4000" dirty="0" smtClean="0"/>
              <a:t>Diseños </a:t>
            </a:r>
            <a:r>
              <a:rPr lang="es-ES" sz="4000" dirty="0"/>
              <a:t>mixtos </a:t>
            </a:r>
            <a:r>
              <a:rPr lang="es-ES" sz="4000" dirty="0" smtClean="0"/>
              <a:t>específicos</a:t>
            </a:r>
            <a:endParaRPr lang="es-ES" sz="4000" dirty="0"/>
          </a:p>
        </p:txBody>
      </p:sp>
    </p:spTree>
    <p:extLst>
      <p:ext uri="{BB962C8B-B14F-4D97-AF65-F5344CB8AC3E}">
        <p14:creationId xmlns:p14="http://schemas.microsoft.com/office/powerpoint/2010/main" val="190996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Tipos de </a:t>
            </a:r>
            <a:r>
              <a:rPr lang="es-ES" b="1" dirty="0" smtClean="0"/>
              <a:t>investigación con diseños </a:t>
            </a:r>
            <a:r>
              <a:rPr lang="es-ES" b="1" dirty="0"/>
              <a:t>mixtos</a:t>
            </a:r>
          </a:p>
        </p:txBody>
      </p:sp>
      <p:sp>
        <p:nvSpPr>
          <p:cNvPr id="3" name="Marcador de contenido 2"/>
          <p:cNvSpPr>
            <a:spLocks noGrp="1"/>
          </p:cNvSpPr>
          <p:nvPr>
            <p:ph idx="1"/>
          </p:nvPr>
        </p:nvSpPr>
        <p:spPr>
          <a:xfrm>
            <a:off x="0" y="1690688"/>
            <a:ext cx="12192000" cy="4953000"/>
          </a:xfrm>
        </p:spPr>
        <p:txBody>
          <a:bodyPr/>
          <a:lstStyle/>
          <a:p>
            <a:pPr marL="0" indent="0">
              <a:buNone/>
            </a:pPr>
            <a:endParaRPr lang="es-ES" dirty="0" smtClean="0"/>
          </a:p>
          <a:p>
            <a:pPr algn="just"/>
            <a:r>
              <a:rPr lang="es-ES" sz="3600" b="1" dirty="0"/>
              <a:t>Con modelo mixto</a:t>
            </a:r>
            <a:r>
              <a:rPr lang="es-ES" sz="3600" dirty="0"/>
              <a:t>: en el cual se combinan en una misma etapa o fase de investigación, tanto métodos cuantitativos, como cualitativos.</a:t>
            </a:r>
          </a:p>
          <a:p>
            <a:pPr algn="just"/>
            <a:r>
              <a:rPr lang="es-ES" sz="3600" b="1" dirty="0"/>
              <a:t>Con método mixto:</a:t>
            </a:r>
            <a:r>
              <a:rPr lang="es-ES" sz="3600" dirty="0"/>
              <a:t> en cuyo caso, los métodos cuantitativos se utilizan en una etapa o fase de la investigación y los cualitativos en otra.</a:t>
            </a:r>
          </a:p>
          <a:p>
            <a:pPr marL="0" indent="0">
              <a:buNone/>
            </a:pPr>
            <a:endParaRPr lang="es-ES" dirty="0" smtClean="0"/>
          </a:p>
          <a:p>
            <a:pPr marL="0" indent="0" algn="r">
              <a:buNone/>
            </a:pPr>
            <a:r>
              <a:rPr lang="es-ES" sz="1800" dirty="0" smtClean="0"/>
              <a:t>Johnson </a:t>
            </a:r>
            <a:r>
              <a:rPr lang="es-ES" sz="1800" dirty="0"/>
              <a:t>y </a:t>
            </a:r>
            <a:r>
              <a:rPr lang="es-ES" sz="1800" dirty="0" err="1"/>
              <a:t>Onwuegbuzie</a:t>
            </a:r>
            <a:r>
              <a:rPr lang="es-ES" sz="1800" dirty="0"/>
              <a:t> (2004), </a:t>
            </a:r>
            <a:r>
              <a:rPr lang="es-ES" sz="1800" dirty="0" err="1"/>
              <a:t>Onwuegbuzie</a:t>
            </a:r>
            <a:r>
              <a:rPr lang="es-ES" sz="1800" dirty="0"/>
              <a:t> y </a:t>
            </a:r>
            <a:r>
              <a:rPr lang="es-ES" sz="1800" dirty="0" err="1"/>
              <a:t>Leech</a:t>
            </a:r>
            <a:r>
              <a:rPr lang="es-ES" sz="1800" dirty="0"/>
              <a:t> (</a:t>
            </a:r>
            <a:r>
              <a:rPr lang="es-ES" sz="1800" dirty="0" smtClean="0"/>
              <a:t>2006), citado por Pereira, Z, 2011</a:t>
            </a:r>
            <a:endParaRPr lang="es-ES" sz="1800" dirty="0"/>
          </a:p>
        </p:txBody>
      </p:sp>
    </p:spTree>
    <p:extLst>
      <p:ext uri="{BB962C8B-B14F-4D97-AF65-F5344CB8AC3E}">
        <p14:creationId xmlns:p14="http://schemas.microsoft.com/office/powerpoint/2010/main" val="419615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981200" y="274639"/>
            <a:ext cx="8229600" cy="922337"/>
          </a:xfrm>
          <a:ln>
            <a:solidFill>
              <a:schemeClr val="tx1"/>
            </a:solidFill>
          </a:ln>
        </p:spPr>
        <p:txBody>
          <a:bodyPr/>
          <a:lstStyle/>
          <a:p>
            <a:pPr eaLnBrk="1" hangingPunct="1">
              <a:defRPr/>
            </a:pPr>
            <a:r>
              <a:rPr lang="es-CO" sz="3200" b="1" dirty="0">
                <a:effectLst>
                  <a:outerShdw blurRad="38100" dist="38100" dir="2700000" algn="tl">
                    <a:srgbClr val="000000">
                      <a:alpha val="43137"/>
                    </a:srgbClr>
                  </a:outerShdw>
                </a:effectLst>
                <a:latin typeface="Verdana" pitchFamily="34" charset="0"/>
              </a:rPr>
              <a:t>EL DISEÑO DE LA INVESTIGACIÓN</a:t>
            </a:r>
            <a:endParaRPr lang="es-ES" sz="3200" b="1" dirty="0">
              <a:effectLst>
                <a:outerShdw blurRad="38100" dist="38100" dir="2700000" algn="tl">
                  <a:srgbClr val="000000">
                    <a:alpha val="43137"/>
                  </a:srgbClr>
                </a:outerShdw>
              </a:effectLst>
              <a:latin typeface="Verdana" pitchFamily="34" charset="0"/>
            </a:endParaRPr>
          </a:p>
        </p:txBody>
      </p:sp>
      <p:sp>
        <p:nvSpPr>
          <p:cNvPr id="7171" name="Rectangle 5"/>
          <p:cNvSpPr>
            <a:spLocks noGrp="1" noChangeArrowheads="1"/>
          </p:cNvSpPr>
          <p:nvPr>
            <p:ph type="body" idx="1"/>
          </p:nvPr>
        </p:nvSpPr>
        <p:spPr>
          <a:xfrm>
            <a:off x="1703389" y="1600201"/>
            <a:ext cx="8713787" cy="4525963"/>
          </a:xfrm>
          <a:ln>
            <a:solidFill>
              <a:schemeClr val="tx1"/>
            </a:solidFill>
            <a:miter lim="800000"/>
            <a:headEnd/>
            <a:tailEnd/>
          </a:ln>
        </p:spPr>
        <p:txBody>
          <a:bodyPr/>
          <a:lstStyle/>
          <a:p>
            <a:pPr algn="just" eaLnBrk="1" hangingPunct="1"/>
            <a:endParaRPr lang="es-ES_tradnl" i="1" dirty="0"/>
          </a:p>
          <a:p>
            <a:pPr algn="just" eaLnBrk="1" hangingPunct="1">
              <a:buFontTx/>
              <a:buNone/>
            </a:pPr>
            <a:r>
              <a:rPr lang="es-ES" i="1" dirty="0" smtClean="0">
                <a:latin typeface="Verdana" panose="020B0604030504040204" pitchFamily="34" charset="0"/>
              </a:rPr>
              <a:t>….</a:t>
            </a:r>
            <a:r>
              <a:rPr lang="es-ES" dirty="0" smtClean="0">
                <a:latin typeface="Arial" panose="020B0604020202020204" pitchFamily="34" charset="0"/>
              </a:rPr>
              <a:t>un  </a:t>
            </a:r>
            <a:r>
              <a:rPr lang="es-ES" dirty="0">
                <a:latin typeface="Arial" panose="020B0604020202020204" pitchFamily="34" charset="0"/>
              </a:rPr>
              <a:t>plan, un </a:t>
            </a:r>
            <a:r>
              <a:rPr lang="es-ES" u="sng" dirty="0">
                <a:latin typeface="Arial" panose="020B0604020202020204" pitchFamily="34" charset="0"/>
              </a:rPr>
              <a:t>documento primario</a:t>
            </a:r>
            <a:r>
              <a:rPr lang="es-ES" dirty="0">
                <a:latin typeface="Arial" panose="020B0604020202020204" pitchFamily="34" charset="0"/>
              </a:rPr>
              <a:t>, </a:t>
            </a:r>
            <a:r>
              <a:rPr lang="es-ES" u="sng" dirty="0">
                <a:latin typeface="Arial" panose="020B0604020202020204" pitchFamily="34" charset="0"/>
              </a:rPr>
              <a:t>de carácter dinámico</a:t>
            </a:r>
            <a:r>
              <a:rPr lang="es-ES" dirty="0">
                <a:latin typeface="Arial" panose="020B0604020202020204" pitchFamily="34" charset="0"/>
              </a:rPr>
              <a:t>, en el cual se especifica la comprensión que se ha logrado del problema que se va a investigar y se define un camino (método) para solucionarlo</a:t>
            </a:r>
          </a:p>
          <a:p>
            <a:pPr algn="r">
              <a:buNone/>
            </a:pPr>
            <a:r>
              <a:rPr lang="es-ES" dirty="0"/>
              <a:t>Leyva Haza, Julio (s/a)</a:t>
            </a:r>
          </a:p>
        </p:txBody>
      </p:sp>
    </p:spTree>
    <p:extLst>
      <p:ext uri="{BB962C8B-B14F-4D97-AF65-F5344CB8AC3E}">
        <p14:creationId xmlns:p14="http://schemas.microsoft.com/office/powerpoint/2010/main" val="302311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ircle(in)">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171">
                                            <p:bg/>
                                          </p:spTgt>
                                        </p:tgtEl>
                                        <p:attrNameLst>
                                          <p:attrName>style.visibility</p:attrName>
                                        </p:attrNameLst>
                                      </p:cBhvr>
                                      <p:to>
                                        <p:strVal val="visible"/>
                                      </p:to>
                                    </p:set>
                                    <p:animEffect transition="in" filter="circle(in)">
                                      <p:cBhvr>
                                        <p:cTn id="12" dur="2000"/>
                                        <p:tgtEl>
                                          <p:spTgt spid="7171">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circle(in)">
                                      <p:cBhvr>
                                        <p:cTn id="17" dur="20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circle(in)">
                                      <p:cBhvr>
                                        <p:cTn id="22" dur="20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7171" grpId="0" build="p"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Tipos de investigación con diseños mixtos</a:t>
            </a:r>
            <a:endParaRPr lang="es-ES" dirty="0"/>
          </a:p>
        </p:txBody>
      </p:sp>
      <p:sp>
        <p:nvSpPr>
          <p:cNvPr id="3" name="Marcador de contenido 2"/>
          <p:cNvSpPr>
            <a:spLocks noGrp="1"/>
          </p:cNvSpPr>
          <p:nvPr>
            <p:ph idx="1"/>
          </p:nvPr>
        </p:nvSpPr>
        <p:spPr>
          <a:xfrm>
            <a:off x="-1" y="1428750"/>
            <a:ext cx="12087225" cy="5429250"/>
          </a:xfrm>
        </p:spPr>
        <p:txBody>
          <a:bodyPr>
            <a:normAutofit fontScale="25000" lnSpcReduction="20000"/>
          </a:bodyPr>
          <a:lstStyle/>
          <a:p>
            <a:r>
              <a:rPr lang="es-ES" sz="10400" b="1" dirty="0"/>
              <a:t>Igualdad en el estatus</a:t>
            </a:r>
            <a:r>
              <a:rPr lang="es-ES" sz="10400" dirty="0"/>
              <a:t>: se da simultaneidad en la aplicación de los métodos y ninguno de ellos se prioriza sobre el otro, solo varía el orden en cuanto a concurrencia o secuencialidad. En el sentido expuesto, dichos diseños pueden expresarse de la siguiente manera:</a:t>
            </a:r>
          </a:p>
          <a:p>
            <a:pPr marL="0" indent="0">
              <a:buNone/>
            </a:pPr>
            <a:r>
              <a:rPr lang="es-ES" sz="10400" dirty="0" smtClean="0"/>
              <a:t>Concurrente</a:t>
            </a:r>
            <a:r>
              <a:rPr lang="es-ES" sz="10400" dirty="0"/>
              <a:t>: </a:t>
            </a:r>
            <a:r>
              <a:rPr lang="es-ES" sz="10400" dirty="0" smtClean="0"/>
              <a:t>CUAL  </a:t>
            </a:r>
            <a:r>
              <a:rPr lang="es-ES" sz="10400" dirty="0"/>
              <a:t>+ 	CUAN</a:t>
            </a:r>
          </a:p>
          <a:p>
            <a:r>
              <a:rPr lang="es-ES" sz="10400" b="1" dirty="0"/>
              <a:t>Estatus dominante</a:t>
            </a:r>
            <a:r>
              <a:rPr lang="es-ES" sz="10400" dirty="0"/>
              <a:t>: en esta categoría se ubican los diseños en concordancia con los objetivos de la investigación e interés del proponente y, según la priorización de los enfoques, ya sea el cuantitativo o el cualitativo, la aplicación puede ser tanto secuencial como concurrente.</a:t>
            </a:r>
          </a:p>
          <a:p>
            <a:pPr marL="0" indent="0">
              <a:buNone/>
            </a:pPr>
            <a:r>
              <a:rPr lang="es-ES" sz="10400" dirty="0"/>
              <a:t>Concurrente: CUAL → cuan</a:t>
            </a:r>
          </a:p>
          <a:p>
            <a:pPr marL="0" indent="0">
              <a:buNone/>
            </a:pPr>
            <a:r>
              <a:rPr lang="es-ES" sz="10400" dirty="0" smtClean="0"/>
              <a:t>CUAN </a:t>
            </a:r>
            <a:r>
              <a:rPr lang="es-ES" sz="10400" dirty="0"/>
              <a:t>→ cual</a:t>
            </a:r>
          </a:p>
          <a:p>
            <a:pPr marL="0" indent="0">
              <a:buNone/>
            </a:pPr>
            <a:r>
              <a:rPr lang="es-ES" sz="10400" dirty="0"/>
              <a:t>Secuencial: 	CUAL →  cuan</a:t>
            </a:r>
          </a:p>
          <a:p>
            <a:pPr marL="0" indent="0">
              <a:buNone/>
            </a:pPr>
            <a:r>
              <a:rPr lang="es-ES" sz="10400" dirty="0" smtClean="0"/>
              <a:t>Cual </a:t>
            </a:r>
            <a:r>
              <a:rPr lang="es-ES" sz="10400" dirty="0"/>
              <a:t>→ CUAN</a:t>
            </a:r>
          </a:p>
          <a:p>
            <a:pPr marL="0" indent="0">
              <a:buNone/>
            </a:pPr>
            <a:r>
              <a:rPr lang="es-ES" sz="10400" dirty="0" smtClean="0"/>
              <a:t>CUAN </a:t>
            </a:r>
            <a:r>
              <a:rPr lang="es-ES" sz="10400" dirty="0"/>
              <a:t>→  cual</a:t>
            </a:r>
          </a:p>
          <a:p>
            <a:pPr marL="0" indent="0">
              <a:buNone/>
            </a:pPr>
            <a:r>
              <a:rPr lang="es-ES" sz="10400" dirty="0" smtClean="0"/>
              <a:t>Cuan </a:t>
            </a:r>
            <a:r>
              <a:rPr lang="es-ES" sz="10400" dirty="0"/>
              <a:t>→ </a:t>
            </a:r>
            <a:r>
              <a:rPr lang="es-ES" sz="10400" dirty="0" smtClean="0"/>
              <a:t>CUAL                                                   </a:t>
            </a:r>
            <a:r>
              <a:rPr lang="es-ES" sz="7200" dirty="0" smtClean="0"/>
              <a:t>Johnson </a:t>
            </a:r>
            <a:r>
              <a:rPr lang="es-ES" sz="7200" dirty="0"/>
              <a:t>y </a:t>
            </a:r>
            <a:r>
              <a:rPr lang="es-ES" sz="7200" dirty="0" err="1"/>
              <a:t>Onwuegbuzie</a:t>
            </a:r>
            <a:r>
              <a:rPr lang="es-ES" sz="7200" dirty="0"/>
              <a:t> (2004</a:t>
            </a:r>
            <a:r>
              <a:rPr lang="es-ES" sz="7200" dirty="0" smtClean="0"/>
              <a:t>), </a:t>
            </a:r>
            <a:r>
              <a:rPr lang="es-ES" sz="7200" dirty="0" err="1"/>
              <a:t>Onwuegbuzie</a:t>
            </a:r>
            <a:r>
              <a:rPr lang="es-ES" sz="7200" dirty="0"/>
              <a:t> y </a:t>
            </a:r>
            <a:r>
              <a:rPr lang="es-ES" sz="7200" dirty="0" err="1"/>
              <a:t>Leech</a:t>
            </a:r>
            <a:r>
              <a:rPr lang="es-ES" sz="7200" dirty="0"/>
              <a:t> (2006) </a:t>
            </a:r>
          </a:p>
          <a:p>
            <a:endParaRPr lang="es-ES" dirty="0"/>
          </a:p>
        </p:txBody>
      </p:sp>
    </p:spTree>
    <p:extLst>
      <p:ext uri="{BB962C8B-B14F-4D97-AF65-F5344CB8AC3E}">
        <p14:creationId xmlns:p14="http://schemas.microsoft.com/office/powerpoint/2010/main" val="123184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558"/>
          <p:cNvGrpSpPr/>
          <p:nvPr/>
        </p:nvGrpSpPr>
        <p:grpSpPr>
          <a:xfrm rot="5400000">
            <a:off x="4127408" y="-1335178"/>
            <a:ext cx="6064662" cy="10064525"/>
            <a:chOff x="0" y="-30663"/>
            <a:chExt cx="5497971" cy="7937181"/>
          </a:xfrm>
        </p:grpSpPr>
        <p:sp>
          <p:nvSpPr>
            <p:cNvPr id="5" name="Rectangle 764"/>
            <p:cNvSpPr/>
            <p:nvPr/>
          </p:nvSpPr>
          <p:spPr>
            <a:xfrm rot="16200001">
              <a:off x="-349804" y="1482082"/>
              <a:ext cx="903633" cy="130733"/>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Descriptivo </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6" name="Shape 765"/>
            <p:cNvSpPr/>
            <p:nvPr/>
          </p:nvSpPr>
          <p:spPr>
            <a:xfrm>
              <a:off x="0" y="702994"/>
              <a:ext cx="144983" cy="1933932"/>
            </a:xfrm>
            <a:custGeom>
              <a:avLst/>
              <a:gdLst/>
              <a:ahLst/>
              <a:cxnLst/>
              <a:rect l="0" t="0" r="0" b="0"/>
              <a:pathLst>
                <a:path w="144983" h="1933932">
                  <a:moveTo>
                    <a:pt x="0" y="1933932"/>
                  </a:moveTo>
                  <a:lnTo>
                    <a:pt x="144983" y="1933932"/>
                  </a:lnTo>
                  <a:lnTo>
                    <a:pt x="144983" y="0"/>
                  </a:lnTo>
                  <a:lnTo>
                    <a:pt x="0" y="0"/>
                  </a:lnTo>
                  <a:close/>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7" name="Rectangle 767"/>
            <p:cNvSpPr/>
            <p:nvPr/>
          </p:nvSpPr>
          <p:spPr>
            <a:xfrm rot="-5399999">
              <a:off x="602994" y="1460614"/>
              <a:ext cx="1174791"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Estudiantes de la DEB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8" name="Shape 768"/>
            <p:cNvSpPr/>
            <p:nvPr/>
          </p:nvSpPr>
          <p:spPr>
            <a:xfrm>
              <a:off x="1090171" y="702994"/>
              <a:ext cx="144983" cy="1933932"/>
            </a:xfrm>
            <a:custGeom>
              <a:avLst/>
              <a:gdLst/>
              <a:ahLst/>
              <a:cxnLst/>
              <a:rect l="0" t="0" r="0" b="0"/>
              <a:pathLst>
                <a:path w="144983" h="1933932">
                  <a:moveTo>
                    <a:pt x="0" y="1933932"/>
                  </a:moveTo>
                  <a:lnTo>
                    <a:pt x="144983" y="1933932"/>
                  </a:lnTo>
                  <a:lnTo>
                    <a:pt x="144983" y="0"/>
                  </a:lnTo>
                  <a:lnTo>
                    <a:pt x="0" y="0"/>
                  </a:lnTo>
                  <a:close/>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9" name="Rectangle 770"/>
            <p:cNvSpPr/>
            <p:nvPr/>
          </p:nvSpPr>
          <p:spPr>
            <a:xfrm rot="-5399999">
              <a:off x="763952" y="6942572"/>
              <a:ext cx="1388645"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Contextualización del sitio</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 name="Shape 771"/>
            <p:cNvSpPr/>
            <p:nvPr/>
          </p:nvSpPr>
          <p:spPr>
            <a:xfrm>
              <a:off x="1333318" y="6450001"/>
              <a:ext cx="194453" cy="1456517"/>
            </a:xfrm>
            <a:custGeom>
              <a:avLst/>
              <a:gdLst/>
              <a:ahLst/>
              <a:cxnLst/>
              <a:rect l="0" t="0" r="0" b="0"/>
              <a:pathLst>
                <a:path w="194453" h="1456517">
                  <a:moveTo>
                    <a:pt x="0" y="1456517"/>
                  </a:moveTo>
                  <a:lnTo>
                    <a:pt x="194453" y="1456517"/>
                  </a:lnTo>
                  <a:lnTo>
                    <a:pt x="194453" y="0"/>
                  </a:lnTo>
                  <a:lnTo>
                    <a:pt x="0" y="0"/>
                  </a:lnTo>
                  <a:close/>
                </a:path>
              </a:pathLst>
            </a:custGeom>
            <a:ln w="8962" cap="flat">
              <a:miter lim="100000"/>
            </a:ln>
          </p:spPr>
          <p:style>
            <a:lnRef idx="1">
              <a:srgbClr val="2F2925"/>
            </a:lnRef>
            <a:fillRef idx="0">
              <a:srgbClr val="000000">
                <a:alpha val="0"/>
              </a:srgbClr>
            </a:fillRef>
            <a:effectRef idx="0">
              <a:scrgbClr r="0" g="0" b="0"/>
            </a:effectRef>
            <a:fontRef idx="none"/>
          </p:style>
          <p:txBody>
            <a:bodyPr/>
            <a:lstStyle/>
            <a:p>
              <a:endParaRPr lang="es-ES"/>
            </a:p>
          </p:txBody>
        </p:sp>
        <p:sp>
          <p:nvSpPr>
            <p:cNvPr id="11" name="Rectangle 773"/>
            <p:cNvSpPr/>
            <p:nvPr/>
          </p:nvSpPr>
          <p:spPr>
            <a:xfrm rot="-5399999">
              <a:off x="1453045" y="6973177"/>
              <a:ext cx="1125207" cy="127141"/>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Universidad Nacional</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 name="Rectangle 775"/>
            <p:cNvSpPr/>
            <p:nvPr/>
          </p:nvSpPr>
          <p:spPr>
            <a:xfrm rot="-5399999">
              <a:off x="-637619" y="6938553"/>
              <a:ext cx="1451326" cy="119507"/>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DISEÑO MIXTO (DIMIX)</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3" name="Rectangle 777"/>
            <p:cNvSpPr/>
            <p:nvPr/>
          </p:nvSpPr>
          <p:spPr>
            <a:xfrm rot="16200001">
              <a:off x="-192094" y="6871953"/>
              <a:ext cx="927629" cy="132009"/>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4B8439"/>
                  </a:solidFill>
                  <a:effectLst/>
                  <a:latin typeface="Times New Roman" panose="02020603050405020304" pitchFamily="18" charset="0"/>
                  <a:ea typeface="Times New Roman" panose="02020603050405020304" pitchFamily="18" charset="0"/>
                </a:rPr>
                <a:t>Integración</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14" name="Rectangle 780"/>
            <p:cNvSpPr/>
            <p:nvPr/>
          </p:nvSpPr>
          <p:spPr>
            <a:xfrm rot="16200001">
              <a:off x="99615" y="6802444"/>
              <a:ext cx="969411" cy="373805"/>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4B8439"/>
                  </a:solidFill>
                  <a:effectLst/>
                  <a:latin typeface="Times New Roman" panose="02020603050405020304" pitchFamily="18" charset="0"/>
                  <a:ea typeface="Times New Roman" panose="02020603050405020304" pitchFamily="18" charset="0"/>
                </a:rPr>
                <a:t>Metodológica</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15" name="Rectangle 783"/>
            <p:cNvSpPr/>
            <p:nvPr/>
          </p:nvSpPr>
          <p:spPr>
            <a:xfrm rot="16200001">
              <a:off x="1010187" y="4127027"/>
              <a:ext cx="442208" cy="361914"/>
            </a:xfrm>
            <a:prstGeom prst="rect">
              <a:avLst/>
            </a:prstGeom>
            <a:ln>
              <a:noFill/>
            </a:ln>
          </p:spPr>
          <p:txBody>
            <a:bodyPr lIns="0" tIns="0" rIns="0" bIns="0" rtlCol="0">
              <a:noAutofit/>
            </a:bodyPr>
            <a:lstStyle/>
            <a:p>
              <a:pPr indent="85725" algn="l">
                <a:lnSpc>
                  <a:spcPct val="115000"/>
                </a:lnSpc>
                <a:spcAft>
                  <a:spcPts val="0"/>
                </a:spcAft>
              </a:pPr>
              <a:r>
                <a:rPr lang="es-ES" sz="750" dirty="0" smtClean="0">
                  <a:solidFill>
                    <a:srgbClr val="4B8439"/>
                  </a:solidFill>
                  <a:effectLst/>
                  <a:latin typeface="Times New Roman" panose="02020603050405020304" pitchFamily="18" charset="0"/>
                  <a:ea typeface="Times New Roman" panose="02020603050405020304" pitchFamily="18" charset="0"/>
                </a:rPr>
                <a:t>FASE i</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17" name="Rectangle 786"/>
            <p:cNvSpPr/>
            <p:nvPr/>
          </p:nvSpPr>
          <p:spPr>
            <a:xfrm rot="16200001">
              <a:off x="-207142" y="3155796"/>
              <a:ext cx="646276" cy="158701"/>
            </a:xfrm>
            <a:prstGeom prst="rect">
              <a:avLst/>
            </a:prstGeom>
            <a:ln>
              <a:noFill/>
            </a:ln>
          </p:spPr>
          <p:txBody>
            <a:bodyPr lIns="0" tIns="0" rIns="0" bIns="0" rtlCol="0">
              <a:noAutofit/>
            </a:bodyPr>
            <a:lstStyle/>
            <a:p>
              <a:pPr indent="332740" algn="ctr">
                <a:lnSpc>
                  <a:spcPct val="115000"/>
                </a:lnSpc>
                <a:spcAft>
                  <a:spcPts val="0"/>
                </a:spcAft>
              </a:pPr>
              <a:r>
                <a:rPr lang="es-ES" sz="1100" dirty="0" smtClean="0">
                  <a:solidFill>
                    <a:srgbClr val="4B8439"/>
                  </a:solidFill>
                  <a:effectLst/>
                  <a:latin typeface="Times New Roman" panose="02020603050405020304" pitchFamily="18" charset="0"/>
                  <a:ea typeface="Times New Roman" panose="02020603050405020304" pitchFamily="18" charset="0"/>
                </a:rPr>
                <a:t>Método</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18" name="Rectangle 788"/>
            <p:cNvSpPr/>
            <p:nvPr/>
          </p:nvSpPr>
          <p:spPr>
            <a:xfrm rot="16200001">
              <a:off x="202961" y="3280237"/>
              <a:ext cx="848753" cy="132906"/>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4B8439"/>
                  </a:solidFill>
                  <a:effectLst/>
                  <a:latin typeface="Times New Roman" panose="02020603050405020304" pitchFamily="18" charset="0"/>
                  <a:ea typeface="Times New Roman" panose="02020603050405020304" pitchFamily="18" charset="0"/>
                </a:rPr>
                <a:t>Variables</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19" name="Rectangle 790"/>
            <p:cNvSpPr/>
            <p:nvPr/>
          </p:nvSpPr>
          <p:spPr>
            <a:xfrm rot="16200001">
              <a:off x="728636" y="3202345"/>
              <a:ext cx="814328" cy="233653"/>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4B8439"/>
                  </a:solidFill>
                  <a:effectLst/>
                  <a:latin typeface="Times New Roman" panose="02020603050405020304" pitchFamily="18" charset="0"/>
                  <a:ea typeface="Times New Roman" panose="02020603050405020304" pitchFamily="18" charset="0"/>
                </a:rPr>
                <a:t>Población</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20" name="Rectangle 792"/>
            <p:cNvSpPr/>
            <p:nvPr/>
          </p:nvSpPr>
          <p:spPr>
            <a:xfrm rot="16200001">
              <a:off x="1113469" y="3147761"/>
              <a:ext cx="742651" cy="241720"/>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4B8439"/>
                  </a:solidFill>
                  <a:effectLst/>
                  <a:latin typeface="Times New Roman" panose="02020603050405020304" pitchFamily="18" charset="0"/>
                  <a:ea typeface="Times New Roman" panose="02020603050405020304" pitchFamily="18" charset="0"/>
                </a:rPr>
                <a:t>Muestra</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21" name="Rectangle 794"/>
            <p:cNvSpPr/>
            <p:nvPr/>
          </p:nvSpPr>
          <p:spPr>
            <a:xfrm rot="16200001">
              <a:off x="1522214" y="3223342"/>
              <a:ext cx="884018" cy="121971"/>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4B8439"/>
                  </a:solidFill>
                  <a:effectLst/>
                  <a:latin typeface="Times New Roman" panose="02020603050405020304" pitchFamily="18" charset="0"/>
                  <a:ea typeface="Times New Roman" panose="02020603050405020304" pitchFamily="18" charset="0"/>
                </a:rPr>
                <a:t>Instrumento</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22" name="Rectangle 796"/>
            <p:cNvSpPr/>
            <p:nvPr/>
          </p:nvSpPr>
          <p:spPr>
            <a:xfrm rot="16200001">
              <a:off x="1928984" y="3240031"/>
              <a:ext cx="721955" cy="155371"/>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4B8439"/>
                  </a:solidFill>
                  <a:effectLst/>
                  <a:latin typeface="Times New Roman" panose="02020603050405020304" pitchFamily="18" charset="0"/>
                  <a:ea typeface="Times New Roman" panose="02020603050405020304" pitchFamily="18" charset="0"/>
                </a:rPr>
                <a:t>Análisis</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23" name="Rectangle 798"/>
            <p:cNvSpPr/>
            <p:nvPr/>
          </p:nvSpPr>
          <p:spPr>
            <a:xfrm rot="16200001">
              <a:off x="2336906" y="3250976"/>
              <a:ext cx="697406" cy="158030"/>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8D2D41"/>
                  </a:solidFill>
                  <a:effectLst/>
                  <a:latin typeface="Times New Roman" panose="02020603050405020304" pitchFamily="18" charset="0"/>
                  <a:ea typeface="Times New Roman" panose="02020603050405020304" pitchFamily="18" charset="0"/>
                </a:rPr>
                <a:t>Método</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24" name="Rectangle 800"/>
            <p:cNvSpPr/>
            <p:nvPr/>
          </p:nvSpPr>
          <p:spPr>
            <a:xfrm rot="16200001">
              <a:off x="2678731" y="3212333"/>
              <a:ext cx="1104736" cy="363712"/>
            </a:xfrm>
            <a:prstGeom prst="rect">
              <a:avLst/>
            </a:prstGeom>
            <a:ln>
              <a:noFill/>
            </a:ln>
          </p:spPr>
          <p:txBody>
            <a:bodyPr lIns="0" tIns="0" rIns="0" bIns="0" rtlCol="0">
              <a:noAutofit/>
            </a:bodyPr>
            <a:lstStyle/>
            <a:p>
              <a:pPr marL="447675" indent="-115888" algn="l">
                <a:lnSpc>
                  <a:spcPct val="115000"/>
                </a:lnSpc>
                <a:spcAft>
                  <a:spcPts val="0"/>
                </a:spcAft>
              </a:pPr>
              <a:r>
                <a:rPr lang="es-ES" sz="1200" dirty="0" smtClean="0">
                  <a:solidFill>
                    <a:srgbClr val="8D2D41"/>
                  </a:solidFill>
                  <a:effectLst/>
                  <a:latin typeface="Times New Roman" panose="02020603050405020304" pitchFamily="18" charset="0"/>
                  <a:ea typeface="Times New Roman" panose="02020603050405020304" pitchFamily="18" charset="0"/>
                </a:rPr>
                <a:t>Categorías     derivadas </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25" name="Rectangle 801"/>
            <p:cNvSpPr/>
            <p:nvPr/>
          </p:nvSpPr>
          <p:spPr>
            <a:xfrm rot="16200001">
              <a:off x="2709673" y="3328923"/>
              <a:ext cx="991636" cy="154833"/>
            </a:xfrm>
            <a:prstGeom prst="rect">
              <a:avLst/>
            </a:prstGeom>
            <a:ln>
              <a:noFill/>
            </a:ln>
          </p:spPr>
          <p:txBody>
            <a:bodyPr lIns="0" tIns="0" rIns="0" bIns="0" rtlCol="0">
              <a:noAutofit/>
            </a:bodyPr>
            <a:lstStyle/>
            <a:p>
              <a:pPr indent="332740" algn="l">
                <a:lnSpc>
                  <a:spcPct val="115000"/>
                </a:lnSpc>
                <a:spcAft>
                  <a:spcPts val="0"/>
                </a:spcAft>
              </a:pP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26" name="Rectangle 803"/>
            <p:cNvSpPr/>
            <p:nvPr/>
          </p:nvSpPr>
          <p:spPr>
            <a:xfrm rot="16200001">
              <a:off x="3245256" y="3113530"/>
              <a:ext cx="914716" cy="172747"/>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8D2D41"/>
                  </a:solidFill>
                  <a:effectLst/>
                  <a:latin typeface="Times New Roman" panose="02020603050405020304" pitchFamily="18" charset="0"/>
                  <a:ea typeface="Times New Roman" panose="02020603050405020304" pitchFamily="18" charset="0"/>
                </a:rPr>
                <a:t>Participantes</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27" name="Rectangle 805"/>
            <p:cNvSpPr/>
            <p:nvPr/>
          </p:nvSpPr>
          <p:spPr>
            <a:xfrm rot="16200001">
              <a:off x="3539752" y="3097095"/>
              <a:ext cx="1260914" cy="266143"/>
            </a:xfrm>
            <a:prstGeom prst="rect">
              <a:avLst/>
            </a:prstGeom>
            <a:ln>
              <a:noFill/>
            </a:ln>
          </p:spPr>
          <p:txBody>
            <a:bodyPr lIns="0" tIns="0" rIns="0" bIns="0" rtlCol="0">
              <a:noAutofit/>
            </a:bodyPr>
            <a:lstStyle/>
            <a:p>
              <a:pPr indent="332740" algn="l">
                <a:lnSpc>
                  <a:spcPct val="115000"/>
                </a:lnSpc>
                <a:spcAft>
                  <a:spcPts val="0"/>
                </a:spcAft>
              </a:pPr>
              <a:r>
                <a:rPr lang="es-ES" sz="1200" dirty="0" smtClean="0">
                  <a:solidFill>
                    <a:srgbClr val="8D2D41"/>
                  </a:solidFill>
                  <a:effectLst/>
                  <a:latin typeface="Times New Roman" panose="02020603050405020304" pitchFamily="18" charset="0"/>
                  <a:ea typeface="Times New Roman" panose="02020603050405020304" pitchFamily="18" charset="0"/>
                </a:rPr>
                <a:t>Instrumento</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29" name="Rectangle 808"/>
            <p:cNvSpPr/>
            <p:nvPr/>
          </p:nvSpPr>
          <p:spPr>
            <a:xfrm rot="16200001">
              <a:off x="4397326" y="3288920"/>
              <a:ext cx="735987" cy="120723"/>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8D2D41"/>
                  </a:solidFill>
                  <a:effectLst/>
                  <a:latin typeface="Times New Roman" panose="02020603050405020304" pitchFamily="18" charset="0"/>
                  <a:ea typeface="Times New Roman" panose="02020603050405020304" pitchFamily="18" charset="0"/>
                </a:rPr>
                <a:t>Análisis</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30" name="Rectangle 810"/>
            <p:cNvSpPr/>
            <p:nvPr/>
          </p:nvSpPr>
          <p:spPr>
            <a:xfrm rot="16200001">
              <a:off x="4859966" y="3275768"/>
              <a:ext cx="930912" cy="135060"/>
            </a:xfrm>
            <a:prstGeom prst="rect">
              <a:avLst/>
            </a:prstGeom>
            <a:ln>
              <a:noFill/>
            </a:ln>
          </p:spPr>
          <p:txBody>
            <a:bodyPr lIns="0" tIns="0" rIns="0" bIns="0" rtlCol="0">
              <a:noAutofit/>
            </a:bodyPr>
            <a:lstStyle/>
            <a:p>
              <a:pPr indent="332740" algn="l">
                <a:lnSpc>
                  <a:spcPct val="115000"/>
                </a:lnSpc>
                <a:spcAft>
                  <a:spcPts val="0"/>
                </a:spcAft>
              </a:pPr>
              <a:r>
                <a:rPr lang="es-ES" sz="1200" dirty="0">
                  <a:solidFill>
                    <a:srgbClr val="8D2D41"/>
                  </a:solidFill>
                  <a:effectLst/>
                  <a:latin typeface="Times New Roman" panose="02020603050405020304" pitchFamily="18" charset="0"/>
                  <a:ea typeface="Times New Roman" panose="02020603050405020304" pitchFamily="18" charset="0"/>
                </a:rPr>
                <a:t>Validación </a:t>
              </a:r>
              <a:endParaRPr lang="es-ES" sz="1200" dirty="0">
                <a:solidFill>
                  <a:srgbClr val="181717"/>
                </a:solidFill>
                <a:effectLst/>
                <a:latin typeface="Times New Roman" panose="02020603050405020304" pitchFamily="18" charset="0"/>
                <a:ea typeface="Times New Roman" panose="02020603050405020304" pitchFamily="18" charset="0"/>
              </a:endParaRPr>
            </a:p>
          </p:txBody>
        </p:sp>
        <p:sp>
          <p:nvSpPr>
            <p:cNvPr id="31" name="Rectangle 812"/>
            <p:cNvSpPr/>
            <p:nvPr/>
          </p:nvSpPr>
          <p:spPr>
            <a:xfrm rot="16200001">
              <a:off x="3891348" y="4214399"/>
              <a:ext cx="281539" cy="134265"/>
            </a:xfrm>
            <a:prstGeom prst="rect">
              <a:avLst/>
            </a:prstGeom>
            <a:ln>
              <a:noFill/>
            </a:ln>
          </p:spPr>
          <p:txBody>
            <a:bodyPr lIns="0" tIns="0" rIns="0" bIns="0" rtlCol="0">
              <a:noAutofit/>
            </a:bodyPr>
            <a:lstStyle/>
            <a:p>
              <a:pPr indent="332740" algn="l">
                <a:lnSpc>
                  <a:spcPct val="115000"/>
                </a:lnSpc>
                <a:spcAft>
                  <a:spcPts val="0"/>
                </a:spcAft>
              </a:pPr>
              <a:r>
                <a:rPr lang="es-ES" sz="750" dirty="0" smtClean="0">
                  <a:solidFill>
                    <a:srgbClr val="8D2D41"/>
                  </a:solidFill>
                  <a:effectLst/>
                  <a:latin typeface="Times New Roman" panose="02020603050405020304" pitchFamily="18" charset="0"/>
                  <a:ea typeface="Times New Roman" panose="02020603050405020304" pitchFamily="18" charset="0"/>
                </a:rPr>
                <a:t>FFASE </a:t>
              </a:r>
              <a:r>
                <a:rPr lang="es-ES" sz="750" dirty="0">
                  <a:solidFill>
                    <a:srgbClr val="8D2D41"/>
                  </a:solidFill>
                  <a:effectLst/>
                  <a:latin typeface="Times New Roman" panose="02020603050405020304" pitchFamily="18" charset="0"/>
                  <a:ea typeface="Times New Roman" panose="02020603050405020304" pitchFamily="18" charset="0"/>
                </a:rPr>
                <a:t>II </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33" name="Rectangle 815"/>
            <p:cNvSpPr/>
            <p:nvPr/>
          </p:nvSpPr>
          <p:spPr>
            <a:xfrm rot="16200001">
              <a:off x="2257455" y="7170833"/>
              <a:ext cx="641631" cy="141624"/>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CIDE</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34" name="Rectangle 817"/>
            <p:cNvSpPr/>
            <p:nvPr/>
          </p:nvSpPr>
          <p:spPr>
            <a:xfrm rot="-5399999">
              <a:off x="2214603" y="6867369"/>
              <a:ext cx="1922385" cy="127141"/>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División de Educación Básica (DEB)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35" name="Rectangle 819"/>
            <p:cNvSpPr/>
            <p:nvPr/>
          </p:nvSpPr>
          <p:spPr>
            <a:xfrm rot="-5399999">
              <a:off x="1425788" y="1394216"/>
              <a:ext cx="1740320"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Descriptivo mediante frecuencias</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36" name="Rectangle 822"/>
            <p:cNvSpPr/>
            <p:nvPr/>
          </p:nvSpPr>
          <p:spPr>
            <a:xfrm rot="-5399999">
              <a:off x="2422278" y="5183880"/>
              <a:ext cx="892155" cy="119505"/>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Acceso al campo</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37" name="Rectangle 824"/>
            <p:cNvSpPr/>
            <p:nvPr/>
          </p:nvSpPr>
          <p:spPr>
            <a:xfrm rot="-5399999">
              <a:off x="2855592" y="5140341"/>
              <a:ext cx="1221835"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Negociación de entrada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38" name="Rectangle 826"/>
            <p:cNvSpPr/>
            <p:nvPr/>
          </p:nvSpPr>
          <p:spPr>
            <a:xfrm rot="-5399999">
              <a:off x="2272014" y="1499941"/>
              <a:ext cx="858081" cy="127142"/>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Fenomenológico</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39" name="Rectangle 829"/>
            <p:cNvSpPr/>
            <p:nvPr/>
          </p:nvSpPr>
          <p:spPr>
            <a:xfrm rot="-5399999">
              <a:off x="2451686" y="1677765"/>
              <a:ext cx="1128004"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Interacciones docente</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40" name="Rectangle 830"/>
            <p:cNvSpPr/>
            <p:nvPr/>
          </p:nvSpPr>
          <p:spPr>
            <a:xfrm rot="-5399999">
              <a:off x="2733943" y="1110369"/>
              <a:ext cx="563493"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/estudiante</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41" name="Rectangle 831"/>
            <p:cNvSpPr/>
            <p:nvPr/>
          </p:nvSpPr>
          <p:spPr>
            <a:xfrm rot="-5399999">
              <a:off x="2613012" y="1697227"/>
              <a:ext cx="1020442" cy="127142"/>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Interacciones entre </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42" name="Rectangle 832"/>
            <p:cNvSpPr/>
            <p:nvPr/>
          </p:nvSpPr>
          <p:spPr>
            <a:xfrm rot="-5399999">
              <a:off x="2833541" y="1150505"/>
              <a:ext cx="579386"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estudiantes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43" name="Rectangle 833"/>
            <p:cNvSpPr/>
            <p:nvPr/>
          </p:nvSpPr>
          <p:spPr>
            <a:xfrm rot="-5399999">
              <a:off x="2418278" y="1404793"/>
              <a:ext cx="1625002"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Características del y la docente</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44" name="Rectangle 834"/>
            <p:cNvSpPr/>
            <p:nvPr/>
          </p:nvSpPr>
          <p:spPr>
            <a:xfrm rot="-5399999">
              <a:off x="2975396" y="1516246"/>
              <a:ext cx="725854"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Clima de aula</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45" name="Rectangle 837"/>
            <p:cNvSpPr/>
            <p:nvPr/>
          </p:nvSpPr>
          <p:spPr>
            <a:xfrm rot="-5399999">
              <a:off x="2959107" y="1427602"/>
              <a:ext cx="1441409"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Estudiantes de Licenciatura</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47" name="Rectangle 9515"/>
            <p:cNvSpPr/>
            <p:nvPr/>
          </p:nvSpPr>
          <p:spPr>
            <a:xfrm rot="-5399999">
              <a:off x="2757498" y="1339838"/>
              <a:ext cx="198697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 Prees, 3 Ed. Especial, 3 I y II Ciclos</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48" name="Rectangle 841"/>
            <p:cNvSpPr/>
            <p:nvPr/>
          </p:nvSpPr>
          <p:spPr>
            <a:xfrm rot="16200001">
              <a:off x="3664458" y="1422048"/>
              <a:ext cx="990691" cy="250178"/>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Frases incompletas</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49" name="Rectangle 842"/>
            <p:cNvSpPr/>
            <p:nvPr/>
          </p:nvSpPr>
          <p:spPr>
            <a:xfrm rot="-5399999">
              <a:off x="3830000" y="1515898"/>
              <a:ext cx="727761"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Conversatorio</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50" name="Rectangle 845"/>
            <p:cNvSpPr/>
            <p:nvPr/>
          </p:nvSpPr>
          <p:spPr>
            <a:xfrm rot="-5399999">
              <a:off x="4209605" y="1328185"/>
              <a:ext cx="2177561" cy="119505"/>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Triangulación por métodos (descriptivo y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51" name="Rectangle 846"/>
            <p:cNvSpPr/>
            <p:nvPr/>
          </p:nvSpPr>
          <p:spPr>
            <a:xfrm rot="-5399999">
              <a:off x="4642063" y="1423669"/>
              <a:ext cx="1503836" cy="119505"/>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fenomenológico) y por teoría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52" name="Rectangle 849"/>
            <p:cNvSpPr/>
            <p:nvPr/>
          </p:nvSpPr>
          <p:spPr>
            <a:xfrm rot="-5399999">
              <a:off x="3615205" y="1372122"/>
              <a:ext cx="1881194"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Descriptivo, analítico, interpretativo</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53" name="Rectangle 850"/>
            <p:cNvSpPr/>
            <p:nvPr/>
          </p:nvSpPr>
          <p:spPr>
            <a:xfrm rot="-5399999">
              <a:off x="3419200" y="1293021"/>
              <a:ext cx="2460960"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Codificación de datos, ident de palabras claves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54" name="Rectangle 851"/>
            <p:cNvSpPr/>
            <p:nvPr/>
          </p:nvSpPr>
          <p:spPr>
            <a:xfrm rot="-5399999">
              <a:off x="3595532" y="1307614"/>
              <a:ext cx="2302923" cy="127141"/>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y segmentos, ident. de patrones recurrentes,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55" name="Rectangle 852"/>
            <p:cNvSpPr/>
            <p:nvPr/>
          </p:nvSpPr>
          <p:spPr>
            <a:xfrm rot="-5399999">
              <a:off x="3635312" y="1293670"/>
              <a:ext cx="2414553" cy="127141"/>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categorización, matrices, ident. de tendencias,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56" name="Rectangle 853"/>
            <p:cNvSpPr/>
            <p:nvPr/>
          </p:nvSpPr>
          <p:spPr>
            <a:xfrm rot="-5399999">
              <a:off x="4467759" y="1489547"/>
              <a:ext cx="940851" cy="127141"/>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conceptualización</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57" name="Rectangle 856"/>
            <p:cNvSpPr/>
            <p:nvPr/>
          </p:nvSpPr>
          <p:spPr>
            <a:xfrm rot="-5399999">
              <a:off x="-789534" y="1306221"/>
              <a:ext cx="2420402" cy="127142"/>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Interacciones verticales y horizontales, </a:t>
              </a:r>
              <a:r>
                <a:rPr lang="es-ES" sz="750" dirty="0" err="1">
                  <a:solidFill>
                    <a:srgbClr val="181717"/>
                  </a:solidFill>
                  <a:effectLst/>
                  <a:latin typeface="Times New Roman" panose="02020603050405020304" pitchFamily="18" charset="0"/>
                  <a:ea typeface="Times New Roman" panose="02020603050405020304" pitchFamily="18" charset="0"/>
                </a:rPr>
                <a:t>doc</a:t>
              </a:r>
              <a:r>
                <a:rPr lang="es-ES" sz="750" dirty="0">
                  <a:solidFill>
                    <a:srgbClr val="181717"/>
                  </a:solidFill>
                  <a:effectLst/>
                  <a:latin typeface="Times New Roman" panose="02020603050405020304" pitchFamily="18" charset="0"/>
                  <a:ea typeface="Times New Roman" panose="02020603050405020304" pitchFamily="18" charset="0"/>
                </a:rPr>
                <a:t>/</a:t>
              </a:r>
              <a:r>
                <a:rPr lang="es-ES" sz="750" dirty="0" err="1">
                  <a:solidFill>
                    <a:srgbClr val="181717"/>
                  </a:solidFill>
                  <a:effectLst/>
                  <a:latin typeface="Times New Roman" panose="02020603050405020304" pitchFamily="18" charset="0"/>
                  <a:ea typeface="Times New Roman" panose="02020603050405020304" pitchFamily="18" charset="0"/>
                </a:rPr>
                <a:t>est</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58" name="Rectangle 857"/>
            <p:cNvSpPr/>
            <p:nvPr/>
          </p:nvSpPr>
          <p:spPr>
            <a:xfrm rot="-5399999">
              <a:off x="-661583" y="1311332"/>
              <a:ext cx="2379588" cy="127142"/>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Interacciones verticales y horizontales, </a:t>
              </a:r>
              <a:r>
                <a:rPr lang="es-ES" sz="750" dirty="0" err="1">
                  <a:solidFill>
                    <a:srgbClr val="181717"/>
                  </a:solidFill>
                  <a:effectLst/>
                  <a:latin typeface="Times New Roman" panose="02020603050405020304" pitchFamily="18" charset="0"/>
                  <a:ea typeface="Times New Roman" panose="02020603050405020304" pitchFamily="18" charset="0"/>
                </a:rPr>
                <a:t>est</a:t>
              </a:r>
              <a:r>
                <a:rPr lang="es-ES" sz="750" dirty="0">
                  <a:solidFill>
                    <a:srgbClr val="181717"/>
                  </a:solidFill>
                  <a:effectLst/>
                  <a:latin typeface="Times New Roman" panose="02020603050405020304" pitchFamily="18" charset="0"/>
                  <a:ea typeface="Times New Roman" panose="02020603050405020304" pitchFamily="18" charset="0"/>
                </a:rPr>
                <a:t>/</a:t>
              </a:r>
              <a:r>
                <a:rPr lang="es-ES" sz="750" dirty="0" err="1">
                  <a:solidFill>
                    <a:srgbClr val="181717"/>
                  </a:solidFill>
                  <a:effectLst/>
                  <a:latin typeface="Times New Roman" panose="02020603050405020304" pitchFamily="18" charset="0"/>
                  <a:ea typeface="Times New Roman" panose="02020603050405020304" pitchFamily="18" charset="0"/>
                </a:rPr>
                <a:t>est</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59" name="Rectangle 858"/>
            <p:cNvSpPr/>
            <p:nvPr/>
          </p:nvSpPr>
          <p:spPr>
            <a:xfrm rot="-5399999">
              <a:off x="-601081" y="1303760"/>
              <a:ext cx="2470241" cy="119506"/>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Características profesionales/psicopedagógicas/</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60" name="Rectangle 859"/>
            <p:cNvSpPr/>
            <p:nvPr/>
          </p:nvSpPr>
          <p:spPr>
            <a:xfrm rot="-5399999">
              <a:off x="42558" y="1432627"/>
              <a:ext cx="1401486" cy="127142"/>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personales del y la docente</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61" name="Rectangle 860"/>
            <p:cNvSpPr/>
            <p:nvPr/>
          </p:nvSpPr>
          <p:spPr>
            <a:xfrm rot="-5399999">
              <a:off x="-163683" y="1354676"/>
              <a:ext cx="2029058"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Clima de aula democrático/controlador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62" name="Rectangle 863"/>
            <p:cNvSpPr/>
            <p:nvPr/>
          </p:nvSpPr>
          <p:spPr>
            <a:xfrm rot="-5399999">
              <a:off x="758050" y="1427602"/>
              <a:ext cx="1441408"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Estudiantes de Licenciatura</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63" name="Rectangle 9513"/>
            <p:cNvSpPr/>
            <p:nvPr/>
          </p:nvSpPr>
          <p:spPr>
            <a:xfrm rot="16200001">
              <a:off x="532354" y="1247240"/>
              <a:ext cx="1980926" cy="310754"/>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181717"/>
                  </a:solidFill>
                  <a:effectLst/>
                  <a:latin typeface="Times New Roman" panose="02020603050405020304" pitchFamily="18" charset="0"/>
                  <a:ea typeface="Times New Roman" panose="02020603050405020304" pitchFamily="18" charset="0"/>
                </a:rPr>
                <a:t> Prees, 10 Ed. Esp., 10 I y II </a:t>
              </a:r>
              <a:r>
                <a:rPr lang="es-ES" sz="750" dirty="0" smtClean="0">
                  <a:solidFill>
                    <a:srgbClr val="181717"/>
                  </a:solidFill>
                  <a:effectLst/>
                  <a:latin typeface="Times New Roman" panose="02020603050405020304" pitchFamily="18" charset="0"/>
                  <a:ea typeface="Times New Roman" panose="02020603050405020304" pitchFamily="18" charset="0"/>
                </a:rPr>
                <a:t>Ciclos</a:t>
              </a:r>
            </a:p>
            <a:p>
              <a:pPr indent="332740" algn="l">
                <a:lnSpc>
                  <a:spcPct val="115000"/>
                </a:lnSpc>
                <a:spcAft>
                  <a:spcPts val="0"/>
                </a:spcAft>
              </a:pP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64" name="Rectangle 9512"/>
            <p:cNvSpPr/>
            <p:nvPr/>
          </p:nvSpPr>
          <p:spPr>
            <a:xfrm rot="-5399999">
              <a:off x="1299110" y="2048960"/>
              <a:ext cx="1941203" cy="127142"/>
            </a:xfrm>
            <a:prstGeom prst="rect">
              <a:avLst/>
            </a:prstGeom>
            <a:ln>
              <a:noFill/>
            </a:ln>
          </p:spPr>
          <p:txBody>
            <a:bodyPr lIns="0" tIns="0" rIns="0" bIns="0" rtlCol="0">
              <a:noAutofit/>
            </a:bodyPr>
            <a:lstStyle/>
            <a:p>
              <a:pPr indent="332740" algn="l">
                <a:lnSpc>
                  <a:spcPct val="115000"/>
                </a:lnSpc>
                <a:spcAft>
                  <a:spcPts val="0"/>
                </a:spcAft>
              </a:pPr>
              <a:r>
                <a:rPr lang="es-ES" sz="750" dirty="0" smtClean="0">
                  <a:solidFill>
                    <a:srgbClr val="181717"/>
                  </a:solidFill>
                  <a:effectLst/>
                  <a:latin typeface="Times New Roman" panose="02020603050405020304" pitchFamily="18" charset="0"/>
                  <a:ea typeface="Times New Roman" panose="02020603050405020304" pitchFamily="18" charset="0"/>
                </a:rPr>
                <a:t>10</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65" name="Rectangle 867"/>
            <p:cNvSpPr/>
            <p:nvPr/>
          </p:nvSpPr>
          <p:spPr>
            <a:xfrm rot="-5399999">
              <a:off x="687842" y="1292234"/>
              <a:ext cx="2414553"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Cuestionario, validado por aplicación piloto y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66" name="Rectangle 868"/>
            <p:cNvSpPr/>
            <p:nvPr/>
          </p:nvSpPr>
          <p:spPr>
            <a:xfrm rot="-5399999">
              <a:off x="1222583" y="1415715"/>
              <a:ext cx="155672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181717"/>
                  </a:solidFill>
                  <a:effectLst/>
                  <a:latin typeface="Times New Roman" panose="02020603050405020304" pitchFamily="18" charset="0"/>
                  <a:ea typeface="Times New Roman" panose="02020603050405020304" pitchFamily="18" charset="0"/>
                </a:rPr>
                <a:t>criterio de jueces (ind cong 8)</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67" name="Rectangle 870"/>
            <p:cNvSpPr/>
            <p:nvPr/>
          </p:nvSpPr>
          <p:spPr>
            <a:xfrm rot="-5399999">
              <a:off x="643132" y="4740430"/>
              <a:ext cx="84803" cy="127143"/>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4B8439"/>
                  </a:solidFill>
                  <a:effectLst/>
                  <a:latin typeface="Times New Roman" panose="02020603050405020304" pitchFamily="18" charset="0"/>
                  <a:ea typeface="Times New Roman" panose="02020603050405020304" pitchFamily="18" charset="0"/>
                </a:rPr>
                <a:t>C</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68" name="Rectangle 871"/>
            <p:cNvSpPr/>
            <p:nvPr/>
          </p:nvSpPr>
          <p:spPr>
            <a:xfrm rot="16200001">
              <a:off x="735896" y="4729547"/>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dirty="0" smtClean="0">
                  <a:solidFill>
                    <a:srgbClr val="4B8439"/>
                  </a:solidFill>
                  <a:effectLst/>
                  <a:latin typeface="Times New Roman" panose="02020603050405020304" pitchFamily="18" charset="0"/>
                  <a:ea typeface="Times New Roman" panose="02020603050405020304" pitchFamily="18" charset="0"/>
                </a:rPr>
                <a:t>U</a:t>
              </a:r>
            </a:p>
            <a:p>
              <a:pPr indent="332740" algn="l">
                <a:lnSpc>
                  <a:spcPct val="115000"/>
                </a:lnSpc>
                <a:spcAft>
                  <a:spcPts val="0"/>
                </a:spcAft>
              </a:pP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69" name="Rectangle 872"/>
            <p:cNvSpPr/>
            <p:nvPr/>
          </p:nvSpPr>
          <p:spPr>
            <a:xfrm rot="16200001">
              <a:off x="766070" y="4666582"/>
              <a:ext cx="232541" cy="127105"/>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4B8439"/>
                  </a:solidFill>
                  <a:effectLst/>
                  <a:latin typeface="Times New Roman" panose="02020603050405020304" pitchFamily="18" charset="0"/>
                  <a:ea typeface="Times New Roman" panose="02020603050405020304" pitchFamily="18" charset="0"/>
                </a:rPr>
                <a:t>A</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70" name="Rectangle 873"/>
            <p:cNvSpPr/>
            <p:nvPr/>
          </p:nvSpPr>
          <p:spPr>
            <a:xfrm rot="-5399999">
              <a:off x="926421" y="4736934"/>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4B8439"/>
                  </a:solidFill>
                  <a:effectLst/>
                  <a:latin typeface="Times New Roman" panose="02020603050405020304" pitchFamily="18" charset="0"/>
                  <a:ea typeface="Times New Roman" panose="02020603050405020304" pitchFamily="18" charset="0"/>
                </a:rPr>
                <a:t>N</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71" name="Rectangle 874"/>
            <p:cNvSpPr/>
            <p:nvPr/>
          </p:nvSpPr>
          <p:spPr>
            <a:xfrm rot="-5399999">
              <a:off x="1027356" y="4747809"/>
              <a:ext cx="77684"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4B8439"/>
                  </a:solidFill>
                  <a:effectLst/>
                  <a:latin typeface="Times New Roman" panose="02020603050405020304" pitchFamily="18" charset="0"/>
                  <a:ea typeface="Times New Roman" panose="02020603050405020304" pitchFamily="18" charset="0"/>
                </a:rPr>
                <a:t>T</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72" name="Rectangle 875"/>
            <p:cNvSpPr/>
            <p:nvPr/>
          </p:nvSpPr>
          <p:spPr>
            <a:xfrm rot="-5399999">
              <a:off x="1142340" y="4761663"/>
              <a:ext cx="42338" cy="127142"/>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4B8439"/>
                  </a:solidFill>
                  <a:effectLst/>
                  <a:latin typeface="Times New Roman" panose="02020603050405020304" pitchFamily="18" charset="0"/>
                  <a:ea typeface="Times New Roman" panose="02020603050405020304" pitchFamily="18" charset="0"/>
                </a:rPr>
                <a:t>I</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73" name="Rectangle 876"/>
            <p:cNvSpPr/>
            <p:nvPr/>
          </p:nvSpPr>
          <p:spPr>
            <a:xfrm rot="-5399999">
              <a:off x="1218547" y="4747808"/>
              <a:ext cx="77684" cy="119506"/>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4B8439"/>
                  </a:solidFill>
                  <a:effectLst/>
                  <a:latin typeface="Times New Roman" panose="02020603050405020304" pitchFamily="18" charset="0"/>
                  <a:ea typeface="Times New Roman" panose="02020603050405020304" pitchFamily="18" charset="0"/>
                </a:rPr>
                <a:t>T</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74" name="Rectangle 877"/>
            <p:cNvSpPr/>
            <p:nvPr/>
          </p:nvSpPr>
          <p:spPr>
            <a:xfrm rot="-5399999">
              <a:off x="1307086" y="4740752"/>
              <a:ext cx="91796" cy="119507"/>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4B8439"/>
                  </a:solidFill>
                  <a:effectLst/>
                  <a:latin typeface="Times New Roman" panose="02020603050405020304" pitchFamily="18" charset="0"/>
                  <a:ea typeface="Times New Roman" panose="02020603050405020304" pitchFamily="18" charset="0"/>
                </a:rPr>
                <a:t>A</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75" name="Rectangle 878"/>
            <p:cNvSpPr/>
            <p:nvPr/>
          </p:nvSpPr>
          <p:spPr>
            <a:xfrm rot="-5399999">
              <a:off x="1409737" y="4747808"/>
              <a:ext cx="77684"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4B8439"/>
                  </a:solidFill>
                  <a:effectLst/>
                  <a:latin typeface="Times New Roman" panose="02020603050405020304" pitchFamily="18" charset="0"/>
                  <a:ea typeface="Times New Roman" panose="02020603050405020304" pitchFamily="18" charset="0"/>
                </a:rPr>
                <a:t>T</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76" name="Rectangle 879"/>
            <p:cNvSpPr/>
            <p:nvPr/>
          </p:nvSpPr>
          <p:spPr>
            <a:xfrm rot="-5399999">
              <a:off x="1524723" y="4761663"/>
              <a:ext cx="42338"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4B8439"/>
                  </a:solidFill>
                  <a:effectLst/>
                  <a:latin typeface="Times New Roman" panose="02020603050405020304" pitchFamily="18" charset="0"/>
                  <a:ea typeface="Times New Roman" panose="02020603050405020304" pitchFamily="18" charset="0"/>
                </a:rPr>
                <a:t>I</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77" name="Rectangle 880"/>
            <p:cNvSpPr/>
            <p:nvPr/>
          </p:nvSpPr>
          <p:spPr>
            <a:xfrm rot="-5399999">
              <a:off x="1593871" y="4740751"/>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4B8439"/>
                  </a:solidFill>
                  <a:effectLst/>
                  <a:latin typeface="Times New Roman" panose="02020603050405020304" pitchFamily="18" charset="0"/>
                  <a:ea typeface="Times New Roman" panose="02020603050405020304" pitchFamily="18" charset="0"/>
                </a:rPr>
                <a:t>V</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78" name="Rectangle 881"/>
            <p:cNvSpPr/>
            <p:nvPr/>
          </p:nvSpPr>
          <p:spPr>
            <a:xfrm rot="-5399999">
              <a:off x="1689467" y="4740751"/>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4B8439"/>
                  </a:solidFill>
                  <a:effectLst/>
                  <a:latin typeface="Times New Roman" panose="02020603050405020304" pitchFamily="18" charset="0"/>
                  <a:ea typeface="Times New Roman" panose="02020603050405020304" pitchFamily="18" charset="0"/>
                </a:rPr>
                <a:t>O</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79" name="Rectangle 882"/>
            <p:cNvSpPr/>
            <p:nvPr/>
          </p:nvSpPr>
          <p:spPr>
            <a:xfrm rot="-5399999">
              <a:off x="3541299" y="4740430"/>
              <a:ext cx="84803" cy="127143"/>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C</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80" name="Rectangle 883"/>
            <p:cNvSpPr/>
            <p:nvPr/>
          </p:nvSpPr>
          <p:spPr>
            <a:xfrm rot="16200001">
              <a:off x="3454294" y="4557830"/>
              <a:ext cx="457855" cy="119291"/>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8D2D41"/>
                  </a:solidFill>
                  <a:effectLst/>
                  <a:latin typeface="Times New Roman" panose="02020603050405020304" pitchFamily="18" charset="0"/>
                  <a:ea typeface="Times New Roman" panose="02020603050405020304" pitchFamily="18" charset="0"/>
                </a:rPr>
                <a:t>U</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81" name="Rectangle 884"/>
            <p:cNvSpPr/>
            <p:nvPr/>
          </p:nvSpPr>
          <p:spPr>
            <a:xfrm rot="-5399999">
              <a:off x="3727276" y="4740752"/>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A</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82" name="Rectangle 885"/>
            <p:cNvSpPr/>
            <p:nvPr/>
          </p:nvSpPr>
          <p:spPr>
            <a:xfrm rot="-5399999">
              <a:off x="3831646" y="4743990"/>
              <a:ext cx="77683" cy="127142"/>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8D2D41"/>
                  </a:solidFill>
                  <a:effectLst/>
                  <a:latin typeface="Times New Roman" panose="02020603050405020304" pitchFamily="18" charset="0"/>
                  <a:ea typeface="Times New Roman" panose="02020603050405020304" pitchFamily="18" charset="0"/>
                </a:rPr>
                <a:t>L</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83" name="Rectangle 886"/>
            <p:cNvSpPr/>
            <p:nvPr/>
          </p:nvSpPr>
          <p:spPr>
            <a:xfrm rot="-5399999">
              <a:off x="3944913" y="4761662"/>
              <a:ext cx="42338"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I</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84" name="Rectangle 887"/>
            <p:cNvSpPr/>
            <p:nvPr/>
          </p:nvSpPr>
          <p:spPr>
            <a:xfrm rot="-5399999">
              <a:off x="4021119" y="4747808"/>
              <a:ext cx="77683"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T</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85" name="Rectangle 888"/>
            <p:cNvSpPr/>
            <p:nvPr/>
          </p:nvSpPr>
          <p:spPr>
            <a:xfrm rot="-5399999">
              <a:off x="4109657" y="4740752"/>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A</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86" name="Rectangle 889"/>
            <p:cNvSpPr/>
            <p:nvPr/>
          </p:nvSpPr>
          <p:spPr>
            <a:xfrm rot="-5399999">
              <a:off x="4212310" y="4747808"/>
              <a:ext cx="77683"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T</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87" name="Rectangle 890"/>
            <p:cNvSpPr/>
            <p:nvPr/>
          </p:nvSpPr>
          <p:spPr>
            <a:xfrm rot="-5399999">
              <a:off x="4327295" y="4761663"/>
              <a:ext cx="42338" cy="127141"/>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I</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88" name="Rectangle 891"/>
            <p:cNvSpPr/>
            <p:nvPr/>
          </p:nvSpPr>
          <p:spPr>
            <a:xfrm rot="-5399999">
              <a:off x="4396444" y="4740752"/>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V</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89" name="Rectangle 892"/>
            <p:cNvSpPr/>
            <p:nvPr/>
          </p:nvSpPr>
          <p:spPr>
            <a:xfrm rot="-5399999">
              <a:off x="4492040" y="4740752"/>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8D2D41"/>
                  </a:solidFill>
                  <a:effectLst/>
                  <a:latin typeface="Times New Roman" panose="02020603050405020304" pitchFamily="18" charset="0"/>
                  <a:ea typeface="Times New Roman" panose="02020603050405020304" pitchFamily="18" charset="0"/>
                </a:rPr>
                <a:t>O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0" name="Rectangle 893"/>
            <p:cNvSpPr/>
            <p:nvPr/>
          </p:nvSpPr>
          <p:spPr>
            <a:xfrm rot="-5399999">
              <a:off x="450900" y="385113"/>
              <a:ext cx="42338"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I</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1" name="Rectangle 894"/>
            <p:cNvSpPr/>
            <p:nvPr/>
          </p:nvSpPr>
          <p:spPr>
            <a:xfrm rot="-5399999">
              <a:off x="569564" y="360383"/>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N</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2" name="Rectangle 895"/>
            <p:cNvSpPr/>
            <p:nvPr/>
          </p:nvSpPr>
          <p:spPr>
            <a:xfrm rot="-5399999">
              <a:off x="718296" y="371258"/>
              <a:ext cx="77684"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T</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3" name="Rectangle 896"/>
            <p:cNvSpPr/>
            <p:nvPr/>
          </p:nvSpPr>
          <p:spPr>
            <a:xfrm rot="-5399999">
              <a:off x="863407" y="367440"/>
              <a:ext cx="77684"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E</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4" name="Rectangle 897"/>
            <p:cNvSpPr/>
            <p:nvPr/>
          </p:nvSpPr>
          <p:spPr>
            <a:xfrm rot="-5399999">
              <a:off x="999743" y="360383"/>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G</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5" name="Rectangle 898"/>
            <p:cNvSpPr/>
            <p:nvPr/>
          </p:nvSpPr>
          <p:spPr>
            <a:xfrm rot="-5399999">
              <a:off x="1146633" y="363880"/>
              <a:ext cx="84803"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R</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6" name="Rectangle 899"/>
            <p:cNvSpPr/>
            <p:nvPr/>
          </p:nvSpPr>
          <p:spPr>
            <a:xfrm rot="-5399999">
              <a:off x="1284812" y="364201"/>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A</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7" name="Rectangle 900"/>
            <p:cNvSpPr/>
            <p:nvPr/>
          </p:nvSpPr>
          <p:spPr>
            <a:xfrm rot="-5399999">
              <a:off x="1433419" y="363880"/>
              <a:ext cx="84803"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C</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8" name="Rectangle 901"/>
            <p:cNvSpPr/>
            <p:nvPr/>
          </p:nvSpPr>
          <p:spPr>
            <a:xfrm rot="-5399999">
              <a:off x="1598046" y="385113"/>
              <a:ext cx="42338"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I</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99" name="Rectangle 902"/>
            <p:cNvSpPr/>
            <p:nvPr/>
          </p:nvSpPr>
          <p:spPr>
            <a:xfrm rot="-5399999">
              <a:off x="1716710" y="360383"/>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Ó</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0" name="Rectangle 903"/>
            <p:cNvSpPr/>
            <p:nvPr/>
          </p:nvSpPr>
          <p:spPr>
            <a:xfrm rot="-5399999">
              <a:off x="1860102" y="360383"/>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N</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1" name="Rectangle 904"/>
            <p:cNvSpPr/>
            <p:nvPr/>
          </p:nvSpPr>
          <p:spPr>
            <a:xfrm rot="-5399999">
              <a:off x="1890108" y="321368"/>
              <a:ext cx="31785"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2" name="Rectangle 905"/>
            <p:cNvSpPr/>
            <p:nvPr/>
          </p:nvSpPr>
          <p:spPr>
            <a:xfrm rot="-5399999">
              <a:off x="2136273" y="349767"/>
              <a:ext cx="113030"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M</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3" name="Rectangle 906"/>
            <p:cNvSpPr/>
            <p:nvPr/>
          </p:nvSpPr>
          <p:spPr>
            <a:xfrm rot="-5399999">
              <a:off x="2297339" y="367440"/>
              <a:ext cx="77684"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E</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4" name="Rectangle 907"/>
            <p:cNvSpPr/>
            <p:nvPr/>
          </p:nvSpPr>
          <p:spPr>
            <a:xfrm rot="-5399999">
              <a:off x="2439015" y="371258"/>
              <a:ext cx="77684"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T</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5" name="Rectangle 908"/>
            <p:cNvSpPr/>
            <p:nvPr/>
          </p:nvSpPr>
          <p:spPr>
            <a:xfrm rot="-5399999">
              <a:off x="2575351" y="364201"/>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O</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6" name="Rectangle 909"/>
            <p:cNvSpPr/>
            <p:nvPr/>
          </p:nvSpPr>
          <p:spPr>
            <a:xfrm rot="-5399999">
              <a:off x="2720462" y="360383"/>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D</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7" name="Rectangle 910"/>
            <p:cNvSpPr/>
            <p:nvPr/>
          </p:nvSpPr>
          <p:spPr>
            <a:xfrm rot="-5399999">
              <a:off x="2862137" y="364201"/>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dirty="0">
                  <a:solidFill>
                    <a:srgbClr val="E1812E"/>
                  </a:solidFill>
                  <a:effectLst/>
                  <a:latin typeface="Times New Roman" panose="02020603050405020304" pitchFamily="18" charset="0"/>
                  <a:ea typeface="Times New Roman" panose="02020603050405020304" pitchFamily="18" charset="0"/>
                </a:rPr>
                <a:t>O</a:t>
              </a:r>
              <a:endParaRPr lang="es-ES" sz="1150" dirty="0">
                <a:solidFill>
                  <a:srgbClr val="181717"/>
                </a:solidFill>
                <a:effectLst/>
                <a:latin typeface="Times New Roman" panose="02020603050405020304" pitchFamily="18" charset="0"/>
                <a:ea typeface="Times New Roman" panose="02020603050405020304" pitchFamily="18" charset="0"/>
              </a:endParaRPr>
            </a:p>
          </p:txBody>
        </p:sp>
        <p:sp>
          <p:nvSpPr>
            <p:cNvPr id="108" name="Rectangle 911"/>
            <p:cNvSpPr/>
            <p:nvPr/>
          </p:nvSpPr>
          <p:spPr>
            <a:xfrm rot="-5399999">
              <a:off x="3014305" y="367440"/>
              <a:ext cx="77684"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L</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09" name="Rectangle 912"/>
            <p:cNvSpPr/>
            <p:nvPr/>
          </p:nvSpPr>
          <p:spPr>
            <a:xfrm rot="-5399999">
              <a:off x="3150642" y="360383"/>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Ó</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0" name="Rectangle 913"/>
            <p:cNvSpPr/>
            <p:nvPr/>
          </p:nvSpPr>
          <p:spPr>
            <a:xfrm rot="-5399999">
              <a:off x="3294034" y="360383"/>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G</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1" name="Rectangle 914"/>
            <p:cNvSpPr/>
            <p:nvPr/>
          </p:nvSpPr>
          <p:spPr>
            <a:xfrm rot="-5399999">
              <a:off x="3462158" y="385113"/>
              <a:ext cx="42338"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I</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2" name="Rectangle 915"/>
            <p:cNvSpPr/>
            <p:nvPr/>
          </p:nvSpPr>
          <p:spPr>
            <a:xfrm rot="-5399999">
              <a:off x="3584317" y="363880"/>
              <a:ext cx="84803" cy="127142"/>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C</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3" name="Rectangle 916"/>
            <p:cNvSpPr/>
            <p:nvPr/>
          </p:nvSpPr>
          <p:spPr>
            <a:xfrm rot="-5399999">
              <a:off x="3722497" y="364201"/>
              <a:ext cx="91796" cy="119506"/>
            </a:xfrm>
            <a:prstGeom prst="rect">
              <a:avLst/>
            </a:prstGeom>
            <a:ln>
              <a:noFill/>
            </a:ln>
          </p:spPr>
          <p:txBody>
            <a:bodyPr lIns="0" tIns="0" rIns="0" bIns="0" rtlCol="0">
              <a:noAutofit/>
            </a:bodyPr>
            <a:lstStyle/>
            <a:p>
              <a:pPr indent="332740" algn="l">
                <a:lnSpc>
                  <a:spcPct val="115000"/>
                </a:lnSpc>
                <a:spcAft>
                  <a:spcPts val="0"/>
                </a:spcAft>
              </a:pPr>
              <a:r>
                <a:rPr lang="es-ES" sz="750">
                  <a:solidFill>
                    <a:srgbClr val="E1812E"/>
                  </a:solidFill>
                  <a:effectLst/>
                  <a:latin typeface="Times New Roman" panose="02020603050405020304" pitchFamily="18" charset="0"/>
                  <a:ea typeface="Times New Roman" panose="02020603050405020304" pitchFamily="18" charset="0"/>
                </a:rPr>
                <a:t>A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4" name="Rectangle 917"/>
            <p:cNvSpPr/>
            <p:nvPr/>
          </p:nvSpPr>
          <p:spPr>
            <a:xfrm rot="-5399999">
              <a:off x="2367088" y="4618"/>
              <a:ext cx="49459"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I</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5" name="Rectangle 918"/>
            <p:cNvSpPr/>
            <p:nvPr/>
          </p:nvSpPr>
          <p:spPr>
            <a:xfrm rot="-5399999">
              <a:off x="2489312" y="-16550"/>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N</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6" name="Rectangle 919"/>
            <p:cNvSpPr/>
            <p:nvPr/>
          </p:nvSpPr>
          <p:spPr>
            <a:xfrm rot="-5399999">
              <a:off x="2636202" y="-13053"/>
              <a:ext cx="84803"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T</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7" name="Rectangle 920"/>
            <p:cNvSpPr/>
            <p:nvPr/>
          </p:nvSpPr>
          <p:spPr>
            <a:xfrm rot="-5399999">
              <a:off x="2779595" y="-13053"/>
              <a:ext cx="84803"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E</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8" name="Rectangle 921"/>
            <p:cNvSpPr/>
            <p:nvPr/>
          </p:nvSpPr>
          <p:spPr>
            <a:xfrm rot="-5399999">
              <a:off x="2915931" y="-20109"/>
              <a:ext cx="98916"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G</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19" name="Rectangle 922"/>
            <p:cNvSpPr/>
            <p:nvPr/>
          </p:nvSpPr>
          <p:spPr>
            <a:xfrm rot="-5399999">
              <a:off x="3062885" y="-16550"/>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R</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0" name="Rectangle 923"/>
            <p:cNvSpPr/>
            <p:nvPr/>
          </p:nvSpPr>
          <p:spPr>
            <a:xfrm rot="-5399999">
              <a:off x="3206278" y="-16550"/>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A</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1" name="Rectangle 924"/>
            <p:cNvSpPr/>
            <p:nvPr/>
          </p:nvSpPr>
          <p:spPr>
            <a:xfrm rot="-5399999">
              <a:off x="3349671" y="-16550"/>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C</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2" name="Rectangle 925"/>
            <p:cNvSpPr/>
            <p:nvPr/>
          </p:nvSpPr>
          <p:spPr>
            <a:xfrm rot="-5399999">
              <a:off x="3514233" y="4618"/>
              <a:ext cx="49459"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I</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3" name="Rectangle 926"/>
            <p:cNvSpPr/>
            <p:nvPr/>
          </p:nvSpPr>
          <p:spPr>
            <a:xfrm rot="-5399999">
              <a:off x="3632898" y="-20109"/>
              <a:ext cx="98916"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Ó</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4" name="Rectangle 927"/>
            <p:cNvSpPr/>
            <p:nvPr/>
          </p:nvSpPr>
          <p:spPr>
            <a:xfrm rot="-5399999">
              <a:off x="3763957" y="-32443"/>
              <a:ext cx="123582"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N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5" name="Rectangle 928"/>
            <p:cNvSpPr/>
            <p:nvPr/>
          </p:nvSpPr>
          <p:spPr>
            <a:xfrm rot="-5399999">
              <a:off x="4066637" y="-16550"/>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A</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6" name="Rectangle 929"/>
            <p:cNvSpPr/>
            <p:nvPr/>
          </p:nvSpPr>
          <p:spPr>
            <a:xfrm rot="-5399999">
              <a:off x="4210030" y="-16550"/>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N</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7" name="Rectangle 930"/>
            <p:cNvSpPr/>
            <p:nvPr/>
          </p:nvSpPr>
          <p:spPr>
            <a:xfrm rot="-5399999">
              <a:off x="4353423" y="-16550"/>
              <a:ext cx="91796"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A</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8" name="Rectangle 931"/>
            <p:cNvSpPr/>
            <p:nvPr/>
          </p:nvSpPr>
          <p:spPr>
            <a:xfrm rot="-5399999">
              <a:off x="4500314" y="-13053"/>
              <a:ext cx="84803"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L</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29" name="Rectangle 932"/>
            <p:cNvSpPr/>
            <p:nvPr/>
          </p:nvSpPr>
          <p:spPr>
            <a:xfrm rot="-5399999">
              <a:off x="4661379" y="4618"/>
              <a:ext cx="49459" cy="127142"/>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Í</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30" name="Rectangle 933"/>
            <p:cNvSpPr/>
            <p:nvPr/>
          </p:nvSpPr>
          <p:spPr>
            <a:xfrm rot="-5399999">
              <a:off x="4787099" y="-13052"/>
              <a:ext cx="84803" cy="127141"/>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T</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31" name="Rectangle 934"/>
            <p:cNvSpPr/>
            <p:nvPr/>
          </p:nvSpPr>
          <p:spPr>
            <a:xfrm rot="-5399999">
              <a:off x="4948164" y="4619"/>
              <a:ext cx="49459" cy="127141"/>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I</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32" name="Rectangle 935"/>
            <p:cNvSpPr/>
            <p:nvPr/>
          </p:nvSpPr>
          <p:spPr>
            <a:xfrm rot="-5399999">
              <a:off x="5070390" y="-16550"/>
              <a:ext cx="91795" cy="127141"/>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C</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33" name="Rectangle 936"/>
            <p:cNvSpPr/>
            <p:nvPr/>
          </p:nvSpPr>
          <p:spPr>
            <a:xfrm rot="-5399999">
              <a:off x="5213782" y="-16549"/>
              <a:ext cx="91795" cy="127141"/>
            </a:xfrm>
            <a:prstGeom prst="rect">
              <a:avLst/>
            </a:prstGeom>
            <a:ln>
              <a:noFill/>
            </a:ln>
          </p:spPr>
          <p:txBody>
            <a:bodyPr lIns="0" tIns="0" rIns="0" bIns="0" rtlCol="0">
              <a:noAutofit/>
            </a:bodyPr>
            <a:lstStyle/>
            <a:p>
              <a:pPr indent="332740" algn="l">
                <a:lnSpc>
                  <a:spcPct val="115000"/>
                </a:lnSpc>
                <a:spcAft>
                  <a:spcPts val="0"/>
                </a:spcAft>
              </a:pPr>
              <a:r>
                <a:rPr lang="es-ES" sz="750" b="1">
                  <a:solidFill>
                    <a:srgbClr val="514B8B"/>
                  </a:solidFill>
                  <a:effectLst/>
                  <a:latin typeface="Times New Roman" panose="02020603050405020304" pitchFamily="18" charset="0"/>
                  <a:ea typeface="Times New Roman" panose="02020603050405020304" pitchFamily="18" charset="0"/>
                </a:rPr>
                <a:t>A </a:t>
              </a:r>
              <a:endParaRPr lang="es-ES" sz="1150">
                <a:solidFill>
                  <a:srgbClr val="181717"/>
                </a:solidFill>
                <a:effectLst/>
                <a:latin typeface="Times New Roman" panose="02020603050405020304" pitchFamily="18" charset="0"/>
                <a:ea typeface="Times New Roman" panose="02020603050405020304" pitchFamily="18" charset="0"/>
              </a:endParaRPr>
            </a:p>
          </p:txBody>
        </p:sp>
        <p:sp>
          <p:nvSpPr>
            <p:cNvPr id="134" name="Shape 937"/>
            <p:cNvSpPr/>
            <p:nvPr/>
          </p:nvSpPr>
          <p:spPr>
            <a:xfrm>
              <a:off x="116860" y="3619181"/>
              <a:ext cx="1065232" cy="526157"/>
            </a:xfrm>
            <a:custGeom>
              <a:avLst/>
              <a:gdLst/>
              <a:ahLst/>
              <a:cxnLst/>
              <a:rect l="0" t="0" r="0" b="0"/>
              <a:pathLst>
                <a:path w="1065232" h="526157">
                  <a:moveTo>
                    <a:pt x="1065232" y="526157"/>
                  </a:moveTo>
                  <a:lnTo>
                    <a:pt x="0"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35" name="Shape 938"/>
            <p:cNvSpPr/>
            <p:nvPr/>
          </p:nvSpPr>
          <p:spPr>
            <a:xfrm>
              <a:off x="78816" y="3581417"/>
              <a:ext cx="63559" cy="80981"/>
            </a:xfrm>
            <a:custGeom>
              <a:avLst/>
              <a:gdLst/>
              <a:ahLst/>
              <a:cxnLst/>
              <a:rect l="0" t="0" r="0" b="0"/>
              <a:pathLst>
                <a:path w="63559" h="80981">
                  <a:moveTo>
                    <a:pt x="63559" y="0"/>
                  </a:moveTo>
                  <a:lnTo>
                    <a:pt x="23552" y="80981"/>
                  </a:lnTo>
                  <a:lnTo>
                    <a:pt x="0" y="18976"/>
                  </a:lnTo>
                  <a:lnTo>
                    <a:pt x="63559"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36" name="Shape 939"/>
            <p:cNvSpPr/>
            <p:nvPr/>
          </p:nvSpPr>
          <p:spPr>
            <a:xfrm>
              <a:off x="638529" y="3619336"/>
              <a:ext cx="543556" cy="526002"/>
            </a:xfrm>
            <a:custGeom>
              <a:avLst/>
              <a:gdLst/>
              <a:ahLst/>
              <a:cxnLst/>
              <a:rect l="0" t="0" r="0" b="0"/>
              <a:pathLst>
                <a:path w="543556" h="526002">
                  <a:moveTo>
                    <a:pt x="543556" y="526002"/>
                  </a:moveTo>
                  <a:lnTo>
                    <a:pt x="0"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37" name="Shape 940"/>
            <p:cNvSpPr/>
            <p:nvPr/>
          </p:nvSpPr>
          <p:spPr>
            <a:xfrm>
              <a:off x="608033" y="3589830"/>
              <a:ext cx="66319" cy="66236"/>
            </a:xfrm>
            <a:custGeom>
              <a:avLst/>
              <a:gdLst/>
              <a:ahLst/>
              <a:cxnLst/>
              <a:rect l="0" t="0" r="0" b="0"/>
              <a:pathLst>
                <a:path w="66319" h="66236">
                  <a:moveTo>
                    <a:pt x="0" y="0"/>
                  </a:moveTo>
                  <a:lnTo>
                    <a:pt x="66319" y="1326"/>
                  </a:lnTo>
                  <a:lnTo>
                    <a:pt x="3501" y="66236"/>
                  </a:lnTo>
                  <a:lnTo>
                    <a:pt x="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38" name="Shape 941"/>
            <p:cNvSpPr/>
            <p:nvPr/>
          </p:nvSpPr>
          <p:spPr>
            <a:xfrm>
              <a:off x="1164136" y="3632235"/>
              <a:ext cx="17948" cy="516323"/>
            </a:xfrm>
            <a:custGeom>
              <a:avLst/>
              <a:gdLst/>
              <a:ahLst/>
              <a:cxnLst/>
              <a:rect l="0" t="0" r="0" b="0"/>
              <a:pathLst>
                <a:path w="17948" h="516323">
                  <a:moveTo>
                    <a:pt x="17948" y="516323"/>
                  </a:moveTo>
                  <a:lnTo>
                    <a:pt x="0"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39" name="Shape 942"/>
            <p:cNvSpPr/>
            <p:nvPr/>
          </p:nvSpPr>
          <p:spPr>
            <a:xfrm>
              <a:off x="1119219" y="3589830"/>
              <a:ext cx="90266" cy="50116"/>
            </a:xfrm>
            <a:custGeom>
              <a:avLst/>
              <a:gdLst/>
              <a:ahLst/>
              <a:cxnLst/>
              <a:rect l="0" t="0" r="0" b="0"/>
              <a:pathLst>
                <a:path w="90266" h="50116">
                  <a:moveTo>
                    <a:pt x="43448" y="0"/>
                  </a:moveTo>
                  <a:lnTo>
                    <a:pt x="90266" y="46973"/>
                  </a:lnTo>
                  <a:lnTo>
                    <a:pt x="0" y="50116"/>
                  </a:lnTo>
                  <a:lnTo>
                    <a:pt x="43448"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40" name="Shape 943"/>
            <p:cNvSpPr/>
            <p:nvPr/>
          </p:nvSpPr>
          <p:spPr>
            <a:xfrm>
              <a:off x="1182092" y="3625096"/>
              <a:ext cx="303528" cy="520242"/>
            </a:xfrm>
            <a:custGeom>
              <a:avLst/>
              <a:gdLst/>
              <a:ahLst/>
              <a:cxnLst/>
              <a:rect l="0" t="0" r="0" b="0"/>
              <a:pathLst>
                <a:path w="303528" h="520242">
                  <a:moveTo>
                    <a:pt x="0" y="520242"/>
                  </a:moveTo>
                  <a:lnTo>
                    <a:pt x="303528"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41" name="Shape 944"/>
            <p:cNvSpPr/>
            <p:nvPr/>
          </p:nvSpPr>
          <p:spPr>
            <a:xfrm>
              <a:off x="1443508" y="3588443"/>
              <a:ext cx="78018" cy="64718"/>
            </a:xfrm>
            <a:custGeom>
              <a:avLst/>
              <a:gdLst/>
              <a:ahLst/>
              <a:cxnLst/>
              <a:rect l="0" t="0" r="0" b="0"/>
              <a:pathLst>
                <a:path w="78018" h="64718">
                  <a:moveTo>
                    <a:pt x="63487" y="0"/>
                  </a:moveTo>
                  <a:lnTo>
                    <a:pt x="78018" y="64718"/>
                  </a:lnTo>
                  <a:lnTo>
                    <a:pt x="0" y="19203"/>
                  </a:lnTo>
                  <a:lnTo>
                    <a:pt x="63487"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42" name="Shape 945"/>
            <p:cNvSpPr/>
            <p:nvPr/>
          </p:nvSpPr>
          <p:spPr>
            <a:xfrm>
              <a:off x="1182092" y="3616588"/>
              <a:ext cx="705554" cy="528750"/>
            </a:xfrm>
            <a:custGeom>
              <a:avLst/>
              <a:gdLst/>
              <a:ahLst/>
              <a:cxnLst/>
              <a:rect l="0" t="0" r="0" b="0"/>
              <a:pathLst>
                <a:path w="705554" h="528750">
                  <a:moveTo>
                    <a:pt x="0" y="528750"/>
                  </a:moveTo>
                  <a:lnTo>
                    <a:pt x="705554" y="0"/>
                  </a:lnTo>
                </a:path>
              </a:pathLst>
            </a:custGeom>
            <a:ln w="11949"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43" name="Shape 946"/>
            <p:cNvSpPr/>
            <p:nvPr/>
          </p:nvSpPr>
          <p:spPr>
            <a:xfrm>
              <a:off x="1855224" y="3582589"/>
              <a:ext cx="68136" cy="74672"/>
            </a:xfrm>
            <a:custGeom>
              <a:avLst/>
              <a:gdLst/>
              <a:ahLst/>
              <a:cxnLst/>
              <a:rect l="0" t="0" r="0" b="0"/>
              <a:pathLst>
                <a:path w="68136" h="74672">
                  <a:moveTo>
                    <a:pt x="0" y="0"/>
                  </a:moveTo>
                  <a:lnTo>
                    <a:pt x="68136" y="7241"/>
                  </a:lnTo>
                  <a:lnTo>
                    <a:pt x="55959" y="74672"/>
                  </a:lnTo>
                  <a:lnTo>
                    <a:pt x="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44" name="Shape 947"/>
            <p:cNvSpPr/>
            <p:nvPr/>
          </p:nvSpPr>
          <p:spPr>
            <a:xfrm>
              <a:off x="1182092" y="3616146"/>
              <a:ext cx="1045563" cy="533972"/>
            </a:xfrm>
            <a:custGeom>
              <a:avLst/>
              <a:gdLst/>
              <a:ahLst/>
              <a:cxnLst/>
              <a:rect l="0" t="0" r="0" b="0"/>
              <a:pathLst>
                <a:path w="1045563" h="533972">
                  <a:moveTo>
                    <a:pt x="0" y="533972"/>
                  </a:moveTo>
                  <a:lnTo>
                    <a:pt x="1045563"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45" name="Shape 948"/>
            <p:cNvSpPr/>
            <p:nvPr/>
          </p:nvSpPr>
          <p:spPr>
            <a:xfrm>
              <a:off x="2197730" y="3588443"/>
              <a:ext cx="84160" cy="62065"/>
            </a:xfrm>
            <a:custGeom>
              <a:avLst/>
              <a:gdLst/>
              <a:ahLst/>
              <a:cxnLst/>
              <a:rect l="0" t="0" r="0" b="0"/>
              <a:pathLst>
                <a:path w="84160" h="62065">
                  <a:moveTo>
                    <a:pt x="84160" y="0"/>
                  </a:moveTo>
                  <a:lnTo>
                    <a:pt x="26384" y="62065"/>
                  </a:lnTo>
                  <a:cubicBezTo>
                    <a:pt x="29921" y="27699"/>
                    <a:pt x="0" y="10420"/>
                    <a:pt x="0" y="10420"/>
                  </a:cubicBezTo>
                  <a:lnTo>
                    <a:pt x="8416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46" name="Shape 949"/>
            <p:cNvSpPr/>
            <p:nvPr/>
          </p:nvSpPr>
          <p:spPr>
            <a:xfrm>
              <a:off x="2712597" y="3604519"/>
              <a:ext cx="1320484" cy="540819"/>
            </a:xfrm>
            <a:custGeom>
              <a:avLst/>
              <a:gdLst/>
              <a:ahLst/>
              <a:cxnLst/>
              <a:rect l="0" t="0" r="0" b="0"/>
              <a:pathLst>
                <a:path w="1320484" h="540819">
                  <a:moveTo>
                    <a:pt x="1320484" y="540819"/>
                  </a:moveTo>
                  <a:lnTo>
                    <a:pt x="0"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47" name="Shape 950"/>
            <p:cNvSpPr/>
            <p:nvPr/>
          </p:nvSpPr>
          <p:spPr>
            <a:xfrm>
              <a:off x="2673330" y="3565058"/>
              <a:ext cx="62065" cy="83586"/>
            </a:xfrm>
            <a:custGeom>
              <a:avLst/>
              <a:gdLst/>
              <a:ahLst/>
              <a:cxnLst/>
              <a:rect l="0" t="0" r="0" b="0"/>
              <a:pathLst>
                <a:path w="62065" h="83586">
                  <a:moveTo>
                    <a:pt x="62065" y="0"/>
                  </a:moveTo>
                  <a:lnTo>
                    <a:pt x="27830" y="83586"/>
                  </a:lnTo>
                  <a:lnTo>
                    <a:pt x="0" y="23385"/>
                  </a:lnTo>
                  <a:lnTo>
                    <a:pt x="62065"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48" name="Shape 951"/>
            <p:cNvSpPr/>
            <p:nvPr/>
          </p:nvSpPr>
          <p:spPr>
            <a:xfrm>
              <a:off x="3177335" y="3616754"/>
              <a:ext cx="857443" cy="530842"/>
            </a:xfrm>
            <a:custGeom>
              <a:avLst/>
              <a:gdLst/>
              <a:ahLst/>
              <a:cxnLst/>
              <a:rect l="0" t="0" r="0" b="0"/>
              <a:pathLst>
                <a:path w="857443" h="530842">
                  <a:moveTo>
                    <a:pt x="857443" y="530842"/>
                  </a:moveTo>
                  <a:lnTo>
                    <a:pt x="0"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49" name="Shape 952"/>
            <p:cNvSpPr/>
            <p:nvPr/>
          </p:nvSpPr>
          <p:spPr>
            <a:xfrm>
              <a:off x="3141258" y="3581591"/>
              <a:ext cx="65077" cy="76799"/>
            </a:xfrm>
            <a:custGeom>
              <a:avLst/>
              <a:gdLst/>
              <a:ahLst/>
              <a:cxnLst/>
              <a:rect l="0" t="0" r="0" b="0"/>
              <a:pathLst>
                <a:path w="65077" h="76799">
                  <a:moveTo>
                    <a:pt x="65077" y="0"/>
                  </a:moveTo>
                  <a:lnTo>
                    <a:pt x="17530" y="76799"/>
                  </a:lnTo>
                  <a:lnTo>
                    <a:pt x="0" y="12834"/>
                  </a:lnTo>
                  <a:lnTo>
                    <a:pt x="65077"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50" name="Shape 953"/>
            <p:cNvSpPr/>
            <p:nvPr/>
          </p:nvSpPr>
          <p:spPr>
            <a:xfrm>
              <a:off x="3721864" y="3630721"/>
              <a:ext cx="315274" cy="520685"/>
            </a:xfrm>
            <a:custGeom>
              <a:avLst/>
              <a:gdLst/>
              <a:ahLst/>
              <a:cxnLst/>
              <a:rect l="0" t="0" r="0" b="0"/>
              <a:pathLst>
                <a:path w="315274" h="520685">
                  <a:moveTo>
                    <a:pt x="315274" y="520685"/>
                  </a:moveTo>
                  <a:lnTo>
                    <a:pt x="0"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51" name="Shape 954"/>
            <p:cNvSpPr/>
            <p:nvPr/>
          </p:nvSpPr>
          <p:spPr>
            <a:xfrm>
              <a:off x="3686407" y="3594425"/>
              <a:ext cx="77277" cy="64945"/>
            </a:xfrm>
            <a:custGeom>
              <a:avLst/>
              <a:gdLst/>
              <a:ahLst/>
              <a:cxnLst/>
              <a:rect l="0" t="0" r="0" b="0"/>
              <a:pathLst>
                <a:path w="77277" h="64945">
                  <a:moveTo>
                    <a:pt x="13479" y="0"/>
                  </a:moveTo>
                  <a:lnTo>
                    <a:pt x="77277" y="18163"/>
                  </a:lnTo>
                  <a:lnTo>
                    <a:pt x="0" y="64945"/>
                  </a:lnTo>
                  <a:lnTo>
                    <a:pt x="13479"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52" name="Shape 955"/>
            <p:cNvSpPr/>
            <p:nvPr/>
          </p:nvSpPr>
          <p:spPr>
            <a:xfrm>
              <a:off x="4023948" y="3636098"/>
              <a:ext cx="98404" cy="515307"/>
            </a:xfrm>
            <a:custGeom>
              <a:avLst/>
              <a:gdLst/>
              <a:ahLst/>
              <a:cxnLst/>
              <a:rect l="0" t="0" r="0" b="0"/>
              <a:pathLst>
                <a:path w="98404" h="515307">
                  <a:moveTo>
                    <a:pt x="0" y="515307"/>
                  </a:moveTo>
                  <a:lnTo>
                    <a:pt x="98404"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53" name="Shape 956"/>
            <p:cNvSpPr/>
            <p:nvPr/>
          </p:nvSpPr>
          <p:spPr>
            <a:xfrm>
              <a:off x="4076836" y="3594425"/>
              <a:ext cx="88725" cy="56186"/>
            </a:xfrm>
            <a:custGeom>
              <a:avLst/>
              <a:gdLst/>
              <a:ahLst/>
              <a:cxnLst/>
              <a:rect l="0" t="0" r="0" b="0"/>
              <a:pathLst>
                <a:path w="88725" h="56186">
                  <a:moveTo>
                    <a:pt x="53474" y="0"/>
                  </a:moveTo>
                  <a:lnTo>
                    <a:pt x="88725" y="56186"/>
                  </a:lnTo>
                  <a:lnTo>
                    <a:pt x="0" y="39242"/>
                  </a:lnTo>
                  <a:lnTo>
                    <a:pt x="53474"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54" name="Shape 957"/>
            <p:cNvSpPr/>
            <p:nvPr/>
          </p:nvSpPr>
          <p:spPr>
            <a:xfrm>
              <a:off x="4023948" y="3616432"/>
              <a:ext cx="662274" cy="533052"/>
            </a:xfrm>
            <a:custGeom>
              <a:avLst/>
              <a:gdLst/>
              <a:ahLst/>
              <a:cxnLst/>
              <a:rect l="0" t="0" r="0" b="0"/>
              <a:pathLst>
                <a:path w="662274" h="533052">
                  <a:moveTo>
                    <a:pt x="0" y="533052"/>
                  </a:moveTo>
                  <a:lnTo>
                    <a:pt x="662274"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55" name="Shape 958"/>
            <p:cNvSpPr/>
            <p:nvPr/>
          </p:nvSpPr>
          <p:spPr>
            <a:xfrm>
              <a:off x="4653105" y="3585110"/>
              <a:ext cx="66164" cy="70358"/>
            </a:xfrm>
            <a:custGeom>
              <a:avLst/>
              <a:gdLst/>
              <a:ahLst/>
              <a:cxnLst/>
              <a:rect l="0" t="0" r="0" b="0"/>
              <a:pathLst>
                <a:path w="66164" h="70358">
                  <a:moveTo>
                    <a:pt x="0" y="0"/>
                  </a:moveTo>
                  <a:lnTo>
                    <a:pt x="66164" y="4720"/>
                  </a:lnTo>
                  <a:lnTo>
                    <a:pt x="56640" y="70358"/>
                  </a:lnTo>
                  <a:lnTo>
                    <a:pt x="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56" name="Shape 959"/>
            <p:cNvSpPr/>
            <p:nvPr/>
          </p:nvSpPr>
          <p:spPr>
            <a:xfrm>
              <a:off x="4033081" y="3606897"/>
              <a:ext cx="1235260" cy="542588"/>
            </a:xfrm>
            <a:custGeom>
              <a:avLst/>
              <a:gdLst/>
              <a:ahLst/>
              <a:cxnLst/>
              <a:rect l="0" t="0" r="0" b="0"/>
              <a:pathLst>
                <a:path w="1235260" h="542588">
                  <a:moveTo>
                    <a:pt x="0" y="542588"/>
                  </a:moveTo>
                  <a:lnTo>
                    <a:pt x="1235260"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57" name="Shape 960"/>
            <p:cNvSpPr/>
            <p:nvPr/>
          </p:nvSpPr>
          <p:spPr>
            <a:xfrm>
              <a:off x="5244555" y="3568011"/>
              <a:ext cx="62639" cy="82702"/>
            </a:xfrm>
            <a:custGeom>
              <a:avLst/>
              <a:gdLst/>
              <a:ahLst/>
              <a:cxnLst/>
              <a:rect l="0" t="0" r="0" b="0"/>
              <a:pathLst>
                <a:path w="62639" h="82702">
                  <a:moveTo>
                    <a:pt x="0" y="0"/>
                  </a:moveTo>
                  <a:lnTo>
                    <a:pt x="62639" y="21820"/>
                  </a:lnTo>
                  <a:lnTo>
                    <a:pt x="36326" y="82702"/>
                  </a:lnTo>
                  <a:lnTo>
                    <a:pt x="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58" name="Shape 961"/>
            <p:cNvSpPr/>
            <p:nvPr/>
          </p:nvSpPr>
          <p:spPr>
            <a:xfrm>
              <a:off x="71975" y="495493"/>
              <a:ext cx="4042672" cy="0"/>
            </a:xfrm>
            <a:custGeom>
              <a:avLst/>
              <a:gdLst/>
              <a:ahLst/>
              <a:cxnLst/>
              <a:rect l="0" t="0" r="0" b="0"/>
              <a:pathLst>
                <a:path w="4042672">
                  <a:moveTo>
                    <a:pt x="0" y="0"/>
                  </a:moveTo>
                  <a:lnTo>
                    <a:pt x="4042672" y="0"/>
                  </a:lnTo>
                </a:path>
              </a:pathLst>
            </a:custGeom>
            <a:ln w="8962" cap="flat">
              <a:miter lim="100000"/>
            </a:ln>
          </p:spPr>
          <p:style>
            <a:lnRef idx="1">
              <a:srgbClr val="E29233"/>
            </a:lnRef>
            <a:fillRef idx="0">
              <a:srgbClr val="000000">
                <a:alpha val="0"/>
              </a:srgbClr>
            </a:fillRef>
            <a:effectRef idx="0">
              <a:scrgbClr r="0" g="0" b="0"/>
            </a:effectRef>
            <a:fontRef idx="none"/>
          </p:style>
          <p:txBody>
            <a:bodyPr/>
            <a:lstStyle/>
            <a:p>
              <a:endParaRPr lang="es-ES"/>
            </a:p>
          </p:txBody>
        </p:sp>
        <p:sp>
          <p:nvSpPr>
            <p:cNvPr id="159" name="Shape 962"/>
            <p:cNvSpPr/>
            <p:nvPr/>
          </p:nvSpPr>
          <p:spPr>
            <a:xfrm>
              <a:off x="71975" y="495493"/>
              <a:ext cx="0" cy="113639"/>
            </a:xfrm>
            <a:custGeom>
              <a:avLst/>
              <a:gdLst/>
              <a:ahLst/>
              <a:cxnLst/>
              <a:rect l="0" t="0" r="0" b="0"/>
              <a:pathLst>
                <a:path h="113639">
                  <a:moveTo>
                    <a:pt x="0" y="0"/>
                  </a:moveTo>
                  <a:lnTo>
                    <a:pt x="0" y="113639"/>
                  </a:lnTo>
                </a:path>
              </a:pathLst>
            </a:custGeom>
            <a:ln w="8962" cap="flat">
              <a:miter lim="100000"/>
            </a:ln>
          </p:spPr>
          <p:style>
            <a:lnRef idx="1">
              <a:srgbClr val="E29233"/>
            </a:lnRef>
            <a:fillRef idx="0">
              <a:srgbClr val="000000">
                <a:alpha val="0"/>
              </a:srgbClr>
            </a:fillRef>
            <a:effectRef idx="0">
              <a:scrgbClr r="0" g="0" b="0"/>
            </a:effectRef>
            <a:fontRef idx="none"/>
          </p:style>
          <p:txBody>
            <a:bodyPr/>
            <a:lstStyle/>
            <a:p>
              <a:endParaRPr lang="es-ES"/>
            </a:p>
          </p:txBody>
        </p:sp>
        <p:sp>
          <p:nvSpPr>
            <p:cNvPr id="160" name="Shape 963"/>
            <p:cNvSpPr/>
            <p:nvPr/>
          </p:nvSpPr>
          <p:spPr>
            <a:xfrm>
              <a:off x="42974" y="590338"/>
              <a:ext cx="58003" cy="79691"/>
            </a:xfrm>
            <a:custGeom>
              <a:avLst/>
              <a:gdLst/>
              <a:ahLst/>
              <a:cxnLst/>
              <a:rect l="0" t="0" r="0" b="0"/>
              <a:pathLst>
                <a:path w="58003" h="79691">
                  <a:moveTo>
                    <a:pt x="0" y="0"/>
                  </a:moveTo>
                  <a:lnTo>
                    <a:pt x="58003" y="0"/>
                  </a:lnTo>
                  <a:lnTo>
                    <a:pt x="29001" y="79691"/>
                  </a:lnTo>
                  <a:lnTo>
                    <a:pt x="0" y="0"/>
                  </a:lnTo>
                  <a:close/>
                </a:path>
              </a:pathLst>
            </a:custGeom>
            <a:ln w="0" cap="flat">
              <a:miter lim="100000"/>
            </a:ln>
          </p:spPr>
          <p:style>
            <a:lnRef idx="0">
              <a:srgbClr val="000000"/>
            </a:lnRef>
            <a:fillRef idx="1">
              <a:srgbClr val="E29233"/>
            </a:fillRef>
            <a:effectRef idx="0">
              <a:scrgbClr r="0" g="0" b="0"/>
            </a:effectRef>
            <a:fontRef idx="none"/>
          </p:style>
          <p:txBody>
            <a:bodyPr/>
            <a:lstStyle/>
            <a:p>
              <a:endParaRPr lang="es-ES"/>
            </a:p>
          </p:txBody>
        </p:sp>
        <p:sp>
          <p:nvSpPr>
            <p:cNvPr id="161" name="Shape 964"/>
            <p:cNvSpPr/>
            <p:nvPr/>
          </p:nvSpPr>
          <p:spPr>
            <a:xfrm>
              <a:off x="4114646" y="495493"/>
              <a:ext cx="0" cy="113639"/>
            </a:xfrm>
            <a:custGeom>
              <a:avLst/>
              <a:gdLst/>
              <a:ahLst/>
              <a:cxnLst/>
              <a:rect l="0" t="0" r="0" b="0"/>
              <a:pathLst>
                <a:path h="113639">
                  <a:moveTo>
                    <a:pt x="0" y="0"/>
                  </a:moveTo>
                  <a:lnTo>
                    <a:pt x="0" y="113639"/>
                  </a:lnTo>
                </a:path>
              </a:pathLst>
            </a:custGeom>
            <a:ln w="8962" cap="flat">
              <a:miter lim="100000"/>
            </a:ln>
          </p:spPr>
          <p:style>
            <a:lnRef idx="1">
              <a:srgbClr val="E29233"/>
            </a:lnRef>
            <a:fillRef idx="0">
              <a:srgbClr val="000000">
                <a:alpha val="0"/>
              </a:srgbClr>
            </a:fillRef>
            <a:effectRef idx="0">
              <a:scrgbClr r="0" g="0" b="0"/>
            </a:effectRef>
            <a:fontRef idx="none"/>
          </p:style>
          <p:txBody>
            <a:bodyPr/>
            <a:lstStyle/>
            <a:p>
              <a:endParaRPr lang="es-ES"/>
            </a:p>
          </p:txBody>
        </p:sp>
        <p:sp>
          <p:nvSpPr>
            <p:cNvPr id="162" name="Shape 965"/>
            <p:cNvSpPr/>
            <p:nvPr/>
          </p:nvSpPr>
          <p:spPr>
            <a:xfrm>
              <a:off x="4085645" y="590338"/>
              <a:ext cx="58003" cy="79691"/>
            </a:xfrm>
            <a:custGeom>
              <a:avLst/>
              <a:gdLst/>
              <a:ahLst/>
              <a:cxnLst/>
              <a:rect l="0" t="0" r="0" b="0"/>
              <a:pathLst>
                <a:path w="58003" h="79691">
                  <a:moveTo>
                    <a:pt x="0" y="0"/>
                  </a:moveTo>
                  <a:lnTo>
                    <a:pt x="58003" y="0"/>
                  </a:lnTo>
                  <a:lnTo>
                    <a:pt x="29001" y="79691"/>
                  </a:lnTo>
                  <a:lnTo>
                    <a:pt x="0" y="0"/>
                  </a:lnTo>
                  <a:close/>
                </a:path>
              </a:pathLst>
            </a:custGeom>
            <a:ln w="0" cap="flat">
              <a:miter lim="100000"/>
            </a:ln>
          </p:spPr>
          <p:style>
            <a:lnRef idx="0">
              <a:srgbClr val="000000"/>
            </a:lnRef>
            <a:fillRef idx="1">
              <a:srgbClr val="E29233"/>
            </a:fillRef>
            <a:effectRef idx="0">
              <a:scrgbClr r="0" g="0" b="0"/>
            </a:effectRef>
            <a:fontRef idx="none"/>
          </p:style>
          <p:txBody>
            <a:bodyPr/>
            <a:lstStyle/>
            <a:p>
              <a:endParaRPr lang="es-ES"/>
            </a:p>
          </p:txBody>
        </p:sp>
        <p:sp>
          <p:nvSpPr>
            <p:cNvPr id="163" name="Shape 966"/>
            <p:cNvSpPr/>
            <p:nvPr/>
          </p:nvSpPr>
          <p:spPr>
            <a:xfrm>
              <a:off x="1919715" y="495493"/>
              <a:ext cx="0" cy="113639"/>
            </a:xfrm>
            <a:custGeom>
              <a:avLst/>
              <a:gdLst/>
              <a:ahLst/>
              <a:cxnLst/>
              <a:rect l="0" t="0" r="0" b="0"/>
              <a:pathLst>
                <a:path h="113639">
                  <a:moveTo>
                    <a:pt x="0" y="0"/>
                  </a:moveTo>
                  <a:lnTo>
                    <a:pt x="0" y="113639"/>
                  </a:lnTo>
                </a:path>
              </a:pathLst>
            </a:custGeom>
            <a:ln w="8962" cap="flat">
              <a:miter lim="100000"/>
            </a:ln>
          </p:spPr>
          <p:style>
            <a:lnRef idx="1">
              <a:srgbClr val="E29233"/>
            </a:lnRef>
            <a:fillRef idx="0">
              <a:srgbClr val="000000">
                <a:alpha val="0"/>
              </a:srgbClr>
            </a:fillRef>
            <a:effectRef idx="0">
              <a:scrgbClr r="0" g="0" b="0"/>
            </a:effectRef>
            <a:fontRef idx="none"/>
          </p:style>
          <p:txBody>
            <a:bodyPr/>
            <a:lstStyle/>
            <a:p>
              <a:endParaRPr lang="es-ES"/>
            </a:p>
          </p:txBody>
        </p:sp>
        <p:sp>
          <p:nvSpPr>
            <p:cNvPr id="164" name="Shape 967"/>
            <p:cNvSpPr/>
            <p:nvPr/>
          </p:nvSpPr>
          <p:spPr>
            <a:xfrm>
              <a:off x="1890713" y="590338"/>
              <a:ext cx="58003" cy="79691"/>
            </a:xfrm>
            <a:custGeom>
              <a:avLst/>
              <a:gdLst/>
              <a:ahLst/>
              <a:cxnLst/>
              <a:rect l="0" t="0" r="0" b="0"/>
              <a:pathLst>
                <a:path w="58003" h="79691">
                  <a:moveTo>
                    <a:pt x="0" y="0"/>
                  </a:moveTo>
                  <a:lnTo>
                    <a:pt x="58003" y="0"/>
                  </a:lnTo>
                  <a:lnTo>
                    <a:pt x="29001" y="79691"/>
                  </a:lnTo>
                  <a:lnTo>
                    <a:pt x="0" y="0"/>
                  </a:lnTo>
                  <a:close/>
                </a:path>
              </a:pathLst>
            </a:custGeom>
            <a:ln w="0" cap="flat">
              <a:miter lim="100000"/>
            </a:ln>
          </p:spPr>
          <p:style>
            <a:lnRef idx="0">
              <a:srgbClr val="000000"/>
            </a:lnRef>
            <a:fillRef idx="1">
              <a:srgbClr val="E29233"/>
            </a:fillRef>
            <a:effectRef idx="0">
              <a:scrgbClr r="0" g="0" b="0"/>
            </a:effectRef>
            <a:fontRef idx="none"/>
          </p:style>
          <p:txBody>
            <a:bodyPr/>
            <a:lstStyle/>
            <a:p>
              <a:endParaRPr lang="es-ES"/>
            </a:p>
          </p:txBody>
        </p:sp>
        <p:sp>
          <p:nvSpPr>
            <p:cNvPr id="165" name="Shape 968"/>
            <p:cNvSpPr/>
            <p:nvPr/>
          </p:nvSpPr>
          <p:spPr>
            <a:xfrm>
              <a:off x="2671682" y="495493"/>
              <a:ext cx="0" cy="113639"/>
            </a:xfrm>
            <a:custGeom>
              <a:avLst/>
              <a:gdLst/>
              <a:ahLst/>
              <a:cxnLst/>
              <a:rect l="0" t="0" r="0" b="0"/>
              <a:pathLst>
                <a:path h="113639">
                  <a:moveTo>
                    <a:pt x="0" y="0"/>
                  </a:moveTo>
                  <a:lnTo>
                    <a:pt x="0" y="113639"/>
                  </a:lnTo>
                </a:path>
              </a:pathLst>
            </a:custGeom>
            <a:ln w="8962" cap="flat">
              <a:miter lim="100000"/>
            </a:ln>
          </p:spPr>
          <p:style>
            <a:lnRef idx="1">
              <a:srgbClr val="E29233"/>
            </a:lnRef>
            <a:fillRef idx="0">
              <a:srgbClr val="000000">
                <a:alpha val="0"/>
              </a:srgbClr>
            </a:fillRef>
            <a:effectRef idx="0">
              <a:scrgbClr r="0" g="0" b="0"/>
            </a:effectRef>
            <a:fontRef idx="none"/>
          </p:style>
          <p:txBody>
            <a:bodyPr/>
            <a:lstStyle/>
            <a:p>
              <a:endParaRPr lang="es-ES"/>
            </a:p>
          </p:txBody>
        </p:sp>
        <p:sp>
          <p:nvSpPr>
            <p:cNvPr id="166" name="Shape 969"/>
            <p:cNvSpPr/>
            <p:nvPr/>
          </p:nvSpPr>
          <p:spPr>
            <a:xfrm>
              <a:off x="2642681" y="590338"/>
              <a:ext cx="58003" cy="79691"/>
            </a:xfrm>
            <a:custGeom>
              <a:avLst/>
              <a:gdLst/>
              <a:ahLst/>
              <a:cxnLst/>
              <a:rect l="0" t="0" r="0" b="0"/>
              <a:pathLst>
                <a:path w="58003" h="79691">
                  <a:moveTo>
                    <a:pt x="0" y="0"/>
                  </a:moveTo>
                  <a:lnTo>
                    <a:pt x="58003" y="0"/>
                  </a:lnTo>
                  <a:lnTo>
                    <a:pt x="29001" y="79691"/>
                  </a:lnTo>
                  <a:lnTo>
                    <a:pt x="0" y="0"/>
                  </a:lnTo>
                  <a:close/>
                </a:path>
              </a:pathLst>
            </a:custGeom>
            <a:ln w="0" cap="flat">
              <a:miter lim="100000"/>
            </a:ln>
          </p:spPr>
          <p:style>
            <a:lnRef idx="0">
              <a:srgbClr val="000000"/>
            </a:lnRef>
            <a:fillRef idx="1">
              <a:srgbClr val="E29233"/>
            </a:fillRef>
            <a:effectRef idx="0">
              <a:scrgbClr r="0" g="0" b="0"/>
            </a:effectRef>
            <a:fontRef idx="none"/>
          </p:style>
          <p:txBody>
            <a:bodyPr/>
            <a:lstStyle/>
            <a:p>
              <a:endParaRPr lang="es-ES"/>
            </a:p>
          </p:txBody>
        </p:sp>
        <p:sp>
          <p:nvSpPr>
            <p:cNvPr id="167" name="Shape 970"/>
            <p:cNvSpPr/>
            <p:nvPr/>
          </p:nvSpPr>
          <p:spPr>
            <a:xfrm>
              <a:off x="2273681" y="134846"/>
              <a:ext cx="3048515" cy="0"/>
            </a:xfrm>
            <a:custGeom>
              <a:avLst/>
              <a:gdLst/>
              <a:ahLst/>
              <a:cxnLst/>
              <a:rect l="0" t="0" r="0" b="0"/>
              <a:pathLst>
                <a:path w="3048515">
                  <a:moveTo>
                    <a:pt x="0" y="0"/>
                  </a:moveTo>
                  <a:lnTo>
                    <a:pt x="3048515" y="0"/>
                  </a:lnTo>
                </a:path>
              </a:pathLst>
            </a:custGeom>
            <a:ln w="8962" cap="flat">
              <a:miter lim="100000"/>
            </a:ln>
          </p:spPr>
          <p:style>
            <a:lnRef idx="1">
              <a:srgbClr val="514B8B"/>
            </a:lnRef>
            <a:fillRef idx="0">
              <a:srgbClr val="000000">
                <a:alpha val="0"/>
              </a:srgbClr>
            </a:fillRef>
            <a:effectRef idx="0">
              <a:scrgbClr r="0" g="0" b="0"/>
            </a:effectRef>
            <a:fontRef idx="none"/>
          </p:style>
          <p:txBody>
            <a:bodyPr/>
            <a:lstStyle/>
            <a:p>
              <a:endParaRPr lang="es-ES"/>
            </a:p>
          </p:txBody>
        </p:sp>
        <p:sp>
          <p:nvSpPr>
            <p:cNvPr id="168" name="Shape 971"/>
            <p:cNvSpPr/>
            <p:nvPr/>
          </p:nvSpPr>
          <p:spPr>
            <a:xfrm>
              <a:off x="2273681" y="134846"/>
              <a:ext cx="0" cy="474285"/>
            </a:xfrm>
            <a:custGeom>
              <a:avLst/>
              <a:gdLst/>
              <a:ahLst/>
              <a:cxnLst/>
              <a:rect l="0" t="0" r="0" b="0"/>
              <a:pathLst>
                <a:path h="474285">
                  <a:moveTo>
                    <a:pt x="0" y="0"/>
                  </a:moveTo>
                  <a:lnTo>
                    <a:pt x="0" y="474285"/>
                  </a:lnTo>
                </a:path>
              </a:pathLst>
            </a:custGeom>
            <a:ln w="8962" cap="flat">
              <a:miter lim="100000"/>
            </a:ln>
          </p:spPr>
          <p:style>
            <a:lnRef idx="1">
              <a:srgbClr val="514B8B"/>
            </a:lnRef>
            <a:fillRef idx="0">
              <a:srgbClr val="000000">
                <a:alpha val="0"/>
              </a:srgbClr>
            </a:fillRef>
            <a:effectRef idx="0">
              <a:scrgbClr r="0" g="0" b="0"/>
            </a:effectRef>
            <a:fontRef idx="none"/>
          </p:style>
          <p:txBody>
            <a:bodyPr/>
            <a:lstStyle/>
            <a:p>
              <a:endParaRPr lang="es-ES"/>
            </a:p>
          </p:txBody>
        </p:sp>
        <p:sp>
          <p:nvSpPr>
            <p:cNvPr id="169" name="Shape 972"/>
            <p:cNvSpPr/>
            <p:nvPr/>
          </p:nvSpPr>
          <p:spPr>
            <a:xfrm>
              <a:off x="2244679" y="590338"/>
              <a:ext cx="58003" cy="79691"/>
            </a:xfrm>
            <a:custGeom>
              <a:avLst/>
              <a:gdLst/>
              <a:ahLst/>
              <a:cxnLst/>
              <a:rect l="0" t="0" r="0" b="0"/>
              <a:pathLst>
                <a:path w="58003" h="79691">
                  <a:moveTo>
                    <a:pt x="0" y="0"/>
                  </a:moveTo>
                  <a:lnTo>
                    <a:pt x="58003" y="0"/>
                  </a:lnTo>
                  <a:lnTo>
                    <a:pt x="29001" y="79691"/>
                  </a:lnTo>
                  <a:lnTo>
                    <a:pt x="0" y="0"/>
                  </a:lnTo>
                  <a:close/>
                </a:path>
              </a:pathLst>
            </a:custGeom>
            <a:ln w="0" cap="flat">
              <a:miter lim="100000"/>
            </a:ln>
          </p:spPr>
          <p:style>
            <a:lnRef idx="0">
              <a:srgbClr val="000000"/>
            </a:lnRef>
            <a:fillRef idx="1">
              <a:srgbClr val="514B8B"/>
            </a:fillRef>
            <a:effectRef idx="0">
              <a:scrgbClr r="0" g="0" b="0"/>
            </a:effectRef>
            <a:fontRef idx="none"/>
          </p:style>
          <p:txBody>
            <a:bodyPr/>
            <a:lstStyle/>
            <a:p>
              <a:endParaRPr lang="es-ES"/>
            </a:p>
          </p:txBody>
        </p:sp>
        <p:sp>
          <p:nvSpPr>
            <p:cNvPr id="170" name="Shape 973"/>
            <p:cNvSpPr/>
            <p:nvPr/>
          </p:nvSpPr>
          <p:spPr>
            <a:xfrm>
              <a:off x="5322197" y="134846"/>
              <a:ext cx="0" cy="474285"/>
            </a:xfrm>
            <a:custGeom>
              <a:avLst/>
              <a:gdLst/>
              <a:ahLst/>
              <a:cxnLst/>
              <a:rect l="0" t="0" r="0" b="0"/>
              <a:pathLst>
                <a:path h="474285">
                  <a:moveTo>
                    <a:pt x="0" y="0"/>
                  </a:moveTo>
                  <a:lnTo>
                    <a:pt x="0" y="474285"/>
                  </a:lnTo>
                </a:path>
              </a:pathLst>
            </a:custGeom>
            <a:ln w="8962" cap="flat">
              <a:miter lim="100000"/>
            </a:ln>
          </p:spPr>
          <p:style>
            <a:lnRef idx="1">
              <a:srgbClr val="514B8B"/>
            </a:lnRef>
            <a:fillRef idx="0">
              <a:srgbClr val="000000">
                <a:alpha val="0"/>
              </a:srgbClr>
            </a:fillRef>
            <a:effectRef idx="0">
              <a:scrgbClr r="0" g="0" b="0"/>
            </a:effectRef>
            <a:fontRef idx="none"/>
          </p:style>
          <p:txBody>
            <a:bodyPr/>
            <a:lstStyle/>
            <a:p>
              <a:endParaRPr lang="es-ES"/>
            </a:p>
          </p:txBody>
        </p:sp>
        <p:sp>
          <p:nvSpPr>
            <p:cNvPr id="171" name="Shape 974"/>
            <p:cNvSpPr/>
            <p:nvPr/>
          </p:nvSpPr>
          <p:spPr>
            <a:xfrm>
              <a:off x="5293195" y="590338"/>
              <a:ext cx="58003" cy="79691"/>
            </a:xfrm>
            <a:custGeom>
              <a:avLst/>
              <a:gdLst/>
              <a:ahLst/>
              <a:cxnLst/>
              <a:rect l="0" t="0" r="0" b="0"/>
              <a:pathLst>
                <a:path w="58003" h="79691">
                  <a:moveTo>
                    <a:pt x="0" y="0"/>
                  </a:moveTo>
                  <a:lnTo>
                    <a:pt x="58003" y="0"/>
                  </a:lnTo>
                  <a:lnTo>
                    <a:pt x="29001" y="79691"/>
                  </a:lnTo>
                  <a:lnTo>
                    <a:pt x="0" y="0"/>
                  </a:lnTo>
                  <a:close/>
                </a:path>
              </a:pathLst>
            </a:custGeom>
            <a:ln w="0" cap="flat">
              <a:miter lim="100000"/>
            </a:ln>
          </p:spPr>
          <p:style>
            <a:lnRef idx="0">
              <a:srgbClr val="000000"/>
            </a:lnRef>
            <a:fillRef idx="1">
              <a:srgbClr val="514B8B"/>
            </a:fillRef>
            <a:effectRef idx="0">
              <a:scrgbClr r="0" g="0" b="0"/>
            </a:effectRef>
            <a:fontRef idx="none"/>
          </p:style>
          <p:txBody>
            <a:bodyPr/>
            <a:lstStyle/>
            <a:p>
              <a:endParaRPr lang="es-ES"/>
            </a:p>
          </p:txBody>
        </p:sp>
        <p:sp>
          <p:nvSpPr>
            <p:cNvPr id="172" name="Shape 975"/>
            <p:cNvSpPr/>
            <p:nvPr/>
          </p:nvSpPr>
          <p:spPr>
            <a:xfrm>
              <a:off x="4717575" y="134846"/>
              <a:ext cx="0" cy="474285"/>
            </a:xfrm>
            <a:custGeom>
              <a:avLst/>
              <a:gdLst/>
              <a:ahLst/>
              <a:cxnLst/>
              <a:rect l="0" t="0" r="0" b="0"/>
              <a:pathLst>
                <a:path h="474285">
                  <a:moveTo>
                    <a:pt x="0" y="0"/>
                  </a:moveTo>
                  <a:lnTo>
                    <a:pt x="0" y="474285"/>
                  </a:lnTo>
                </a:path>
              </a:pathLst>
            </a:custGeom>
            <a:ln w="8962" cap="flat">
              <a:miter lim="100000"/>
            </a:ln>
          </p:spPr>
          <p:style>
            <a:lnRef idx="1">
              <a:srgbClr val="514B8B"/>
            </a:lnRef>
            <a:fillRef idx="0">
              <a:srgbClr val="000000">
                <a:alpha val="0"/>
              </a:srgbClr>
            </a:fillRef>
            <a:effectRef idx="0">
              <a:scrgbClr r="0" g="0" b="0"/>
            </a:effectRef>
            <a:fontRef idx="none"/>
          </p:style>
          <p:txBody>
            <a:bodyPr/>
            <a:lstStyle/>
            <a:p>
              <a:endParaRPr lang="es-ES"/>
            </a:p>
          </p:txBody>
        </p:sp>
        <p:sp>
          <p:nvSpPr>
            <p:cNvPr id="173" name="Shape 976"/>
            <p:cNvSpPr/>
            <p:nvPr/>
          </p:nvSpPr>
          <p:spPr>
            <a:xfrm>
              <a:off x="4688574" y="590338"/>
              <a:ext cx="58002" cy="79691"/>
            </a:xfrm>
            <a:custGeom>
              <a:avLst/>
              <a:gdLst/>
              <a:ahLst/>
              <a:cxnLst/>
              <a:rect l="0" t="0" r="0" b="0"/>
              <a:pathLst>
                <a:path w="58002" h="79691">
                  <a:moveTo>
                    <a:pt x="0" y="0"/>
                  </a:moveTo>
                  <a:lnTo>
                    <a:pt x="58002" y="0"/>
                  </a:lnTo>
                  <a:lnTo>
                    <a:pt x="29001" y="79691"/>
                  </a:lnTo>
                  <a:lnTo>
                    <a:pt x="0" y="0"/>
                  </a:lnTo>
                  <a:close/>
                </a:path>
              </a:pathLst>
            </a:custGeom>
            <a:ln w="0" cap="flat">
              <a:miter lim="100000"/>
            </a:ln>
          </p:spPr>
          <p:style>
            <a:lnRef idx="0">
              <a:srgbClr val="000000"/>
            </a:lnRef>
            <a:fillRef idx="1">
              <a:srgbClr val="514B8B"/>
            </a:fillRef>
            <a:effectRef idx="0">
              <a:scrgbClr r="0" g="0" b="0"/>
            </a:effectRef>
            <a:fontRef idx="none"/>
          </p:style>
          <p:txBody>
            <a:bodyPr/>
            <a:lstStyle/>
            <a:p>
              <a:endParaRPr lang="es-ES"/>
            </a:p>
          </p:txBody>
        </p:sp>
        <p:sp>
          <p:nvSpPr>
            <p:cNvPr id="174" name="Shape 977"/>
            <p:cNvSpPr/>
            <p:nvPr/>
          </p:nvSpPr>
          <p:spPr>
            <a:xfrm>
              <a:off x="1351618" y="6232248"/>
              <a:ext cx="1819326" cy="71482"/>
            </a:xfrm>
            <a:custGeom>
              <a:avLst/>
              <a:gdLst/>
              <a:ahLst/>
              <a:cxnLst/>
              <a:rect l="0" t="0" r="0" b="0"/>
              <a:pathLst>
                <a:path w="1819326" h="71482">
                  <a:moveTo>
                    <a:pt x="0" y="4469"/>
                  </a:moveTo>
                  <a:lnTo>
                    <a:pt x="1560908" y="4469"/>
                  </a:lnTo>
                  <a:cubicBezTo>
                    <a:pt x="1560908" y="4469"/>
                    <a:pt x="1819326" y="0"/>
                    <a:pt x="1803182" y="71482"/>
                  </a:cubicBezTo>
                  <a:lnTo>
                    <a:pt x="0" y="4469"/>
                  </a:lnTo>
                  <a:close/>
                </a:path>
              </a:pathLst>
            </a:custGeom>
            <a:ln w="11949" cap="flat">
              <a:miter lim="100000"/>
            </a:ln>
          </p:spPr>
          <p:style>
            <a:lnRef idx="1">
              <a:srgbClr val="466BA5"/>
            </a:lnRef>
            <a:fillRef idx="1">
              <a:srgbClr val="FFFEFD"/>
            </a:fillRef>
            <a:effectRef idx="0">
              <a:scrgbClr r="0" g="0" b="0"/>
            </a:effectRef>
            <a:fontRef idx="none"/>
          </p:style>
          <p:txBody>
            <a:bodyPr/>
            <a:lstStyle/>
            <a:p>
              <a:endParaRPr lang="es-ES"/>
            </a:p>
          </p:txBody>
        </p:sp>
        <p:sp>
          <p:nvSpPr>
            <p:cNvPr id="175" name="Shape 978"/>
            <p:cNvSpPr/>
            <p:nvPr/>
          </p:nvSpPr>
          <p:spPr>
            <a:xfrm>
              <a:off x="29475" y="6187581"/>
              <a:ext cx="1322144" cy="49136"/>
            </a:xfrm>
            <a:custGeom>
              <a:avLst/>
              <a:gdLst/>
              <a:ahLst/>
              <a:cxnLst/>
              <a:rect l="0" t="0" r="0" b="0"/>
              <a:pathLst>
                <a:path w="1322144" h="49136">
                  <a:moveTo>
                    <a:pt x="0" y="0"/>
                  </a:moveTo>
                  <a:lnTo>
                    <a:pt x="1322144" y="49136"/>
                  </a:lnTo>
                  <a:lnTo>
                    <a:pt x="290730" y="49136"/>
                  </a:lnTo>
                  <a:cubicBezTo>
                    <a:pt x="96910" y="46902"/>
                    <a:pt x="0" y="0"/>
                    <a:pt x="0" y="0"/>
                  </a:cubicBezTo>
                  <a:close/>
                </a:path>
              </a:pathLst>
            </a:custGeom>
            <a:ln w="11949" cap="flat">
              <a:miter lim="100000"/>
            </a:ln>
          </p:spPr>
          <p:style>
            <a:lnRef idx="1">
              <a:srgbClr val="466BA5"/>
            </a:lnRef>
            <a:fillRef idx="1">
              <a:srgbClr val="FFFEFD"/>
            </a:fillRef>
            <a:effectRef idx="0">
              <a:scrgbClr r="0" g="0" b="0"/>
            </a:effectRef>
            <a:fontRef idx="none"/>
          </p:style>
          <p:txBody>
            <a:bodyPr/>
            <a:lstStyle/>
            <a:p>
              <a:endParaRPr lang="es-ES"/>
            </a:p>
          </p:txBody>
        </p:sp>
        <p:sp>
          <p:nvSpPr>
            <p:cNvPr id="176" name="Shape 979"/>
            <p:cNvSpPr/>
            <p:nvPr/>
          </p:nvSpPr>
          <p:spPr>
            <a:xfrm>
              <a:off x="3155978" y="6226288"/>
              <a:ext cx="1356173" cy="71912"/>
            </a:xfrm>
            <a:custGeom>
              <a:avLst/>
              <a:gdLst/>
              <a:ahLst/>
              <a:cxnLst/>
              <a:rect l="0" t="0" r="0" b="0"/>
              <a:pathLst>
                <a:path w="1356173" h="71912">
                  <a:moveTo>
                    <a:pt x="192661" y="4493"/>
                  </a:moveTo>
                  <a:lnTo>
                    <a:pt x="1356173" y="4493"/>
                  </a:lnTo>
                  <a:lnTo>
                    <a:pt x="12033" y="71912"/>
                  </a:lnTo>
                  <a:cubicBezTo>
                    <a:pt x="0" y="0"/>
                    <a:pt x="192661" y="4493"/>
                    <a:pt x="192661" y="4493"/>
                  </a:cubicBezTo>
                  <a:close/>
                </a:path>
              </a:pathLst>
            </a:custGeom>
            <a:ln w="11949" cap="flat">
              <a:miter lim="100000"/>
            </a:ln>
          </p:spPr>
          <p:style>
            <a:lnRef idx="1">
              <a:srgbClr val="466BA5"/>
            </a:lnRef>
            <a:fillRef idx="1">
              <a:srgbClr val="FFFEFD"/>
            </a:fillRef>
            <a:effectRef idx="0">
              <a:scrgbClr r="0" g="0" b="0"/>
            </a:effectRef>
            <a:fontRef idx="none"/>
          </p:style>
          <p:txBody>
            <a:bodyPr/>
            <a:lstStyle/>
            <a:p>
              <a:endParaRPr lang="es-ES"/>
            </a:p>
          </p:txBody>
        </p:sp>
        <p:sp>
          <p:nvSpPr>
            <p:cNvPr id="177" name="Shape 980"/>
            <p:cNvSpPr/>
            <p:nvPr/>
          </p:nvSpPr>
          <p:spPr>
            <a:xfrm>
              <a:off x="4512151" y="6181334"/>
              <a:ext cx="985820" cy="49447"/>
            </a:xfrm>
            <a:custGeom>
              <a:avLst/>
              <a:gdLst/>
              <a:ahLst/>
              <a:cxnLst/>
              <a:rect l="0" t="0" r="0" b="0"/>
              <a:pathLst>
                <a:path w="985820" h="49447">
                  <a:moveTo>
                    <a:pt x="985820" y="0"/>
                  </a:moveTo>
                  <a:cubicBezTo>
                    <a:pt x="985820" y="0"/>
                    <a:pt x="913562" y="47189"/>
                    <a:pt x="769081" y="49447"/>
                  </a:cubicBezTo>
                  <a:lnTo>
                    <a:pt x="0" y="49447"/>
                  </a:lnTo>
                  <a:lnTo>
                    <a:pt x="985820" y="0"/>
                  </a:lnTo>
                  <a:close/>
                </a:path>
              </a:pathLst>
            </a:custGeom>
            <a:ln w="11949" cap="flat">
              <a:miter lim="100000"/>
            </a:ln>
          </p:spPr>
          <p:style>
            <a:lnRef idx="1">
              <a:srgbClr val="466BA5"/>
            </a:lnRef>
            <a:fillRef idx="1">
              <a:srgbClr val="FFFEFD"/>
            </a:fillRef>
            <a:effectRef idx="0">
              <a:scrgbClr r="0" g="0" b="0"/>
            </a:effectRef>
            <a:fontRef idx="none"/>
          </p:style>
          <p:txBody>
            <a:bodyPr/>
            <a:lstStyle/>
            <a:p>
              <a:endParaRPr lang="es-ES"/>
            </a:p>
          </p:txBody>
        </p:sp>
        <p:sp>
          <p:nvSpPr>
            <p:cNvPr id="178" name="Shape 981"/>
            <p:cNvSpPr/>
            <p:nvPr/>
          </p:nvSpPr>
          <p:spPr>
            <a:xfrm>
              <a:off x="1345322" y="4685134"/>
              <a:ext cx="1819312" cy="71481"/>
            </a:xfrm>
            <a:custGeom>
              <a:avLst/>
              <a:gdLst/>
              <a:ahLst/>
              <a:cxnLst/>
              <a:rect l="0" t="0" r="0" b="0"/>
              <a:pathLst>
                <a:path w="1819312" h="71481">
                  <a:moveTo>
                    <a:pt x="0" y="4469"/>
                  </a:moveTo>
                  <a:lnTo>
                    <a:pt x="1560893" y="4469"/>
                  </a:lnTo>
                  <a:cubicBezTo>
                    <a:pt x="1560893" y="4469"/>
                    <a:pt x="1819312" y="0"/>
                    <a:pt x="1803168" y="71481"/>
                  </a:cubicBezTo>
                  <a:lnTo>
                    <a:pt x="0" y="4469"/>
                  </a:lnTo>
                  <a:close/>
                </a:path>
              </a:pathLst>
            </a:custGeom>
            <a:ln w="11949" cap="flat">
              <a:miter lim="100000"/>
            </a:ln>
          </p:spPr>
          <p:style>
            <a:lnRef idx="1">
              <a:srgbClr val="466BA5"/>
            </a:lnRef>
            <a:fillRef idx="1">
              <a:srgbClr val="FFFEFD"/>
            </a:fillRef>
            <a:effectRef idx="0">
              <a:scrgbClr r="0" g="0" b="0"/>
            </a:effectRef>
            <a:fontRef idx="none"/>
          </p:style>
          <p:txBody>
            <a:bodyPr/>
            <a:lstStyle/>
            <a:p>
              <a:endParaRPr lang="es-ES"/>
            </a:p>
          </p:txBody>
        </p:sp>
        <p:sp>
          <p:nvSpPr>
            <p:cNvPr id="179" name="Shape 982"/>
            <p:cNvSpPr/>
            <p:nvPr/>
          </p:nvSpPr>
          <p:spPr>
            <a:xfrm>
              <a:off x="23164" y="4640467"/>
              <a:ext cx="1322158" cy="49136"/>
            </a:xfrm>
            <a:custGeom>
              <a:avLst/>
              <a:gdLst/>
              <a:ahLst/>
              <a:cxnLst/>
              <a:rect l="0" t="0" r="0" b="0"/>
              <a:pathLst>
                <a:path w="1322158" h="49136">
                  <a:moveTo>
                    <a:pt x="0" y="0"/>
                  </a:moveTo>
                  <a:lnTo>
                    <a:pt x="1322158" y="49136"/>
                  </a:lnTo>
                  <a:lnTo>
                    <a:pt x="290730" y="49136"/>
                  </a:lnTo>
                  <a:cubicBezTo>
                    <a:pt x="96910" y="46901"/>
                    <a:pt x="0" y="0"/>
                    <a:pt x="0" y="0"/>
                  </a:cubicBezTo>
                  <a:close/>
                </a:path>
              </a:pathLst>
            </a:custGeom>
            <a:ln w="11949" cap="flat">
              <a:miter lim="100000"/>
            </a:ln>
          </p:spPr>
          <p:style>
            <a:lnRef idx="1">
              <a:srgbClr val="466BA5"/>
            </a:lnRef>
            <a:fillRef idx="1">
              <a:srgbClr val="FFFEFD"/>
            </a:fillRef>
            <a:effectRef idx="0">
              <a:scrgbClr r="0" g="0" b="0"/>
            </a:effectRef>
            <a:fontRef idx="none"/>
          </p:style>
          <p:txBody>
            <a:bodyPr/>
            <a:lstStyle/>
            <a:p>
              <a:endParaRPr lang="es-ES"/>
            </a:p>
          </p:txBody>
        </p:sp>
        <p:sp>
          <p:nvSpPr>
            <p:cNvPr id="180" name="Shape 983"/>
            <p:cNvSpPr/>
            <p:nvPr/>
          </p:nvSpPr>
          <p:spPr>
            <a:xfrm>
              <a:off x="3149667" y="4679173"/>
              <a:ext cx="1356170" cy="71912"/>
            </a:xfrm>
            <a:custGeom>
              <a:avLst/>
              <a:gdLst/>
              <a:ahLst/>
              <a:cxnLst/>
              <a:rect l="0" t="0" r="0" b="0"/>
              <a:pathLst>
                <a:path w="1356170" h="71912">
                  <a:moveTo>
                    <a:pt x="192661" y="4493"/>
                  </a:moveTo>
                  <a:lnTo>
                    <a:pt x="1356170" y="4493"/>
                  </a:lnTo>
                  <a:lnTo>
                    <a:pt x="12033" y="71912"/>
                  </a:lnTo>
                  <a:cubicBezTo>
                    <a:pt x="0" y="0"/>
                    <a:pt x="192661" y="4493"/>
                    <a:pt x="192661" y="4493"/>
                  </a:cubicBezTo>
                  <a:close/>
                </a:path>
              </a:pathLst>
            </a:custGeom>
            <a:ln w="11949" cap="flat">
              <a:miter lim="100000"/>
            </a:ln>
          </p:spPr>
          <p:style>
            <a:lnRef idx="1">
              <a:srgbClr val="466BA5"/>
            </a:lnRef>
            <a:fillRef idx="1">
              <a:srgbClr val="FFFEFD"/>
            </a:fillRef>
            <a:effectRef idx="0">
              <a:scrgbClr r="0" g="0" b="0"/>
            </a:effectRef>
            <a:fontRef idx="none"/>
          </p:style>
          <p:txBody>
            <a:bodyPr/>
            <a:lstStyle/>
            <a:p>
              <a:endParaRPr lang="es-ES"/>
            </a:p>
          </p:txBody>
        </p:sp>
        <p:sp>
          <p:nvSpPr>
            <p:cNvPr id="181" name="Shape 984"/>
            <p:cNvSpPr/>
            <p:nvPr/>
          </p:nvSpPr>
          <p:spPr>
            <a:xfrm>
              <a:off x="4505836" y="4634219"/>
              <a:ext cx="985824" cy="49447"/>
            </a:xfrm>
            <a:custGeom>
              <a:avLst/>
              <a:gdLst/>
              <a:ahLst/>
              <a:cxnLst/>
              <a:rect l="0" t="0" r="0" b="0"/>
              <a:pathLst>
                <a:path w="985824" h="49447">
                  <a:moveTo>
                    <a:pt x="985824" y="0"/>
                  </a:moveTo>
                  <a:cubicBezTo>
                    <a:pt x="985824" y="0"/>
                    <a:pt x="913565" y="47188"/>
                    <a:pt x="769085" y="49447"/>
                  </a:cubicBezTo>
                  <a:lnTo>
                    <a:pt x="0" y="49447"/>
                  </a:lnTo>
                  <a:lnTo>
                    <a:pt x="985824" y="0"/>
                  </a:lnTo>
                  <a:close/>
                </a:path>
              </a:pathLst>
            </a:custGeom>
            <a:ln w="11949" cap="flat">
              <a:miter lim="100000"/>
            </a:ln>
          </p:spPr>
          <p:style>
            <a:lnRef idx="1">
              <a:srgbClr val="466BA5"/>
            </a:lnRef>
            <a:fillRef idx="1">
              <a:srgbClr val="FFFEFD"/>
            </a:fillRef>
            <a:effectRef idx="0">
              <a:scrgbClr r="0" g="0" b="0"/>
            </a:effectRef>
            <a:fontRef idx="none"/>
          </p:style>
          <p:txBody>
            <a:bodyPr/>
            <a:lstStyle/>
            <a:p>
              <a:endParaRPr lang="es-ES"/>
            </a:p>
          </p:txBody>
        </p:sp>
        <p:sp>
          <p:nvSpPr>
            <p:cNvPr id="182" name="Shape 985"/>
            <p:cNvSpPr/>
            <p:nvPr/>
          </p:nvSpPr>
          <p:spPr>
            <a:xfrm>
              <a:off x="2881807" y="5898145"/>
              <a:ext cx="291375" cy="342543"/>
            </a:xfrm>
            <a:custGeom>
              <a:avLst/>
              <a:gdLst/>
              <a:ahLst/>
              <a:cxnLst/>
              <a:rect l="0" t="0" r="0" b="0"/>
              <a:pathLst>
                <a:path w="291375" h="342543">
                  <a:moveTo>
                    <a:pt x="291375" y="342543"/>
                  </a:moveTo>
                  <a:lnTo>
                    <a:pt x="0"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83" name="Shape 986"/>
            <p:cNvSpPr/>
            <p:nvPr/>
          </p:nvSpPr>
          <p:spPr>
            <a:xfrm>
              <a:off x="2842349" y="5851754"/>
              <a:ext cx="73716" cy="79487"/>
            </a:xfrm>
            <a:custGeom>
              <a:avLst/>
              <a:gdLst/>
              <a:ahLst/>
              <a:cxnLst/>
              <a:rect l="0" t="0" r="0" b="0"/>
              <a:pathLst>
                <a:path w="73716" h="79487">
                  <a:moveTo>
                    <a:pt x="0" y="0"/>
                  </a:moveTo>
                  <a:lnTo>
                    <a:pt x="73716" y="41907"/>
                  </a:lnTo>
                  <a:lnTo>
                    <a:pt x="29539" y="79487"/>
                  </a:lnTo>
                  <a:lnTo>
                    <a:pt x="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84" name="Shape 987"/>
            <p:cNvSpPr/>
            <p:nvPr/>
          </p:nvSpPr>
          <p:spPr>
            <a:xfrm>
              <a:off x="3171969" y="5901359"/>
              <a:ext cx="241737" cy="339328"/>
            </a:xfrm>
            <a:custGeom>
              <a:avLst/>
              <a:gdLst/>
              <a:ahLst/>
              <a:cxnLst/>
              <a:rect l="0" t="0" r="0" b="0"/>
              <a:pathLst>
                <a:path w="241737" h="339328">
                  <a:moveTo>
                    <a:pt x="0" y="339328"/>
                  </a:moveTo>
                  <a:lnTo>
                    <a:pt x="241737"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85" name="Shape 988"/>
            <p:cNvSpPr/>
            <p:nvPr/>
          </p:nvSpPr>
          <p:spPr>
            <a:xfrm>
              <a:off x="3379185" y="5851754"/>
              <a:ext cx="69856" cy="81734"/>
            </a:xfrm>
            <a:custGeom>
              <a:avLst/>
              <a:gdLst/>
              <a:ahLst/>
              <a:cxnLst/>
              <a:rect l="0" t="0" r="0" b="0"/>
              <a:pathLst>
                <a:path w="69856" h="81734">
                  <a:moveTo>
                    <a:pt x="69856" y="0"/>
                  </a:moveTo>
                  <a:lnTo>
                    <a:pt x="47236" y="81734"/>
                  </a:lnTo>
                  <a:lnTo>
                    <a:pt x="0" y="48072"/>
                  </a:lnTo>
                  <a:lnTo>
                    <a:pt x="69856"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86" name="Shape 989"/>
            <p:cNvSpPr/>
            <p:nvPr/>
          </p:nvSpPr>
          <p:spPr>
            <a:xfrm>
              <a:off x="1604207" y="7179746"/>
              <a:ext cx="191729" cy="0"/>
            </a:xfrm>
            <a:custGeom>
              <a:avLst/>
              <a:gdLst/>
              <a:ahLst/>
              <a:cxnLst/>
              <a:rect l="0" t="0" r="0" b="0"/>
              <a:pathLst>
                <a:path w="191729">
                  <a:moveTo>
                    <a:pt x="0" y="0"/>
                  </a:moveTo>
                  <a:lnTo>
                    <a:pt x="191729"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87" name="Shape 990"/>
            <p:cNvSpPr/>
            <p:nvPr/>
          </p:nvSpPr>
          <p:spPr>
            <a:xfrm>
              <a:off x="1777151" y="7150744"/>
              <a:ext cx="79691" cy="58003"/>
            </a:xfrm>
            <a:custGeom>
              <a:avLst/>
              <a:gdLst/>
              <a:ahLst/>
              <a:cxnLst/>
              <a:rect l="0" t="0" r="0" b="0"/>
              <a:pathLst>
                <a:path w="79691" h="58003">
                  <a:moveTo>
                    <a:pt x="0" y="0"/>
                  </a:moveTo>
                  <a:lnTo>
                    <a:pt x="79691" y="29001"/>
                  </a:lnTo>
                  <a:lnTo>
                    <a:pt x="0" y="58003"/>
                  </a:lnTo>
                  <a:lnTo>
                    <a:pt x="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88" name="Shape 991"/>
            <p:cNvSpPr/>
            <p:nvPr/>
          </p:nvSpPr>
          <p:spPr>
            <a:xfrm>
              <a:off x="2129724" y="7179746"/>
              <a:ext cx="210083" cy="0"/>
            </a:xfrm>
            <a:custGeom>
              <a:avLst/>
              <a:gdLst/>
              <a:ahLst/>
              <a:cxnLst/>
              <a:rect l="0" t="0" r="0" b="0"/>
              <a:pathLst>
                <a:path w="210083">
                  <a:moveTo>
                    <a:pt x="0" y="0"/>
                  </a:moveTo>
                  <a:lnTo>
                    <a:pt x="210083"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89" name="Shape 992"/>
            <p:cNvSpPr/>
            <p:nvPr/>
          </p:nvSpPr>
          <p:spPr>
            <a:xfrm>
              <a:off x="2321011" y="7150744"/>
              <a:ext cx="79691" cy="58003"/>
            </a:xfrm>
            <a:custGeom>
              <a:avLst/>
              <a:gdLst/>
              <a:ahLst/>
              <a:cxnLst/>
              <a:rect l="0" t="0" r="0" b="0"/>
              <a:pathLst>
                <a:path w="79691" h="58003">
                  <a:moveTo>
                    <a:pt x="0" y="0"/>
                  </a:moveTo>
                  <a:lnTo>
                    <a:pt x="79691" y="29001"/>
                  </a:lnTo>
                  <a:lnTo>
                    <a:pt x="0" y="58003"/>
                  </a:lnTo>
                  <a:lnTo>
                    <a:pt x="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90" name="Shape 993"/>
            <p:cNvSpPr/>
            <p:nvPr/>
          </p:nvSpPr>
          <p:spPr>
            <a:xfrm>
              <a:off x="2673330" y="7178550"/>
              <a:ext cx="251344" cy="1195"/>
            </a:xfrm>
            <a:custGeom>
              <a:avLst/>
              <a:gdLst/>
              <a:ahLst/>
              <a:cxnLst/>
              <a:rect l="0" t="0" r="0" b="0"/>
              <a:pathLst>
                <a:path w="251344" h="1195">
                  <a:moveTo>
                    <a:pt x="0" y="1195"/>
                  </a:moveTo>
                  <a:lnTo>
                    <a:pt x="251344"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91" name="Shape 994"/>
            <p:cNvSpPr/>
            <p:nvPr/>
          </p:nvSpPr>
          <p:spPr>
            <a:xfrm>
              <a:off x="2905751" y="7149640"/>
              <a:ext cx="79822" cy="57991"/>
            </a:xfrm>
            <a:custGeom>
              <a:avLst/>
              <a:gdLst/>
              <a:ahLst/>
              <a:cxnLst/>
              <a:rect l="0" t="0" r="0" b="0"/>
              <a:pathLst>
                <a:path w="79822" h="57991">
                  <a:moveTo>
                    <a:pt x="0" y="0"/>
                  </a:moveTo>
                  <a:lnTo>
                    <a:pt x="79822" y="28619"/>
                  </a:lnTo>
                  <a:lnTo>
                    <a:pt x="275" y="57991"/>
                  </a:lnTo>
                  <a:lnTo>
                    <a:pt x="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92" name="Shape 995"/>
            <p:cNvSpPr/>
            <p:nvPr/>
          </p:nvSpPr>
          <p:spPr>
            <a:xfrm>
              <a:off x="2949624" y="5355524"/>
              <a:ext cx="328633" cy="0"/>
            </a:xfrm>
            <a:custGeom>
              <a:avLst/>
              <a:gdLst/>
              <a:ahLst/>
              <a:cxnLst/>
              <a:rect l="0" t="0" r="0" b="0"/>
              <a:pathLst>
                <a:path w="328633">
                  <a:moveTo>
                    <a:pt x="0" y="0"/>
                  </a:moveTo>
                  <a:lnTo>
                    <a:pt x="328633" y="0"/>
                  </a:lnTo>
                </a:path>
              </a:pathLst>
            </a:custGeom>
            <a:ln w="8962" cap="flat">
              <a:miter lim="100000"/>
            </a:ln>
          </p:spPr>
          <p:style>
            <a:lnRef idx="1">
              <a:srgbClr val="181717"/>
            </a:lnRef>
            <a:fillRef idx="0">
              <a:srgbClr val="000000">
                <a:alpha val="0"/>
              </a:srgbClr>
            </a:fillRef>
            <a:effectRef idx="0">
              <a:scrgbClr r="0" g="0" b="0"/>
            </a:effectRef>
            <a:fontRef idx="none"/>
          </p:style>
          <p:txBody>
            <a:bodyPr/>
            <a:lstStyle/>
            <a:p>
              <a:endParaRPr lang="es-ES"/>
            </a:p>
          </p:txBody>
        </p:sp>
        <p:sp>
          <p:nvSpPr>
            <p:cNvPr id="193" name="Shape 996"/>
            <p:cNvSpPr/>
            <p:nvPr/>
          </p:nvSpPr>
          <p:spPr>
            <a:xfrm>
              <a:off x="3259466" y="5326522"/>
              <a:ext cx="79691" cy="58003"/>
            </a:xfrm>
            <a:custGeom>
              <a:avLst/>
              <a:gdLst/>
              <a:ahLst/>
              <a:cxnLst/>
              <a:rect l="0" t="0" r="0" b="0"/>
              <a:pathLst>
                <a:path w="79691" h="58003">
                  <a:moveTo>
                    <a:pt x="0" y="0"/>
                  </a:moveTo>
                  <a:lnTo>
                    <a:pt x="79691" y="29001"/>
                  </a:lnTo>
                  <a:lnTo>
                    <a:pt x="0" y="58003"/>
                  </a:lnTo>
                  <a:lnTo>
                    <a:pt x="0" y="0"/>
                  </a:lnTo>
                  <a:close/>
                </a:path>
              </a:pathLst>
            </a:custGeom>
            <a:ln w="0" cap="flat">
              <a:miter lim="100000"/>
            </a:ln>
          </p:spPr>
          <p:style>
            <a:lnRef idx="0">
              <a:srgbClr val="000000"/>
            </a:lnRef>
            <a:fillRef idx="1">
              <a:srgbClr val="181717"/>
            </a:fillRef>
            <a:effectRef idx="0">
              <a:scrgbClr r="0" g="0" b="0"/>
            </a:effectRef>
            <a:fontRef idx="none"/>
          </p:style>
          <p:txBody>
            <a:bodyPr/>
            <a:lstStyle/>
            <a:p>
              <a:endParaRPr lang="es-ES"/>
            </a:p>
          </p:txBody>
        </p:sp>
        <p:sp>
          <p:nvSpPr>
            <p:cNvPr id="194" name="Shape 997"/>
            <p:cNvSpPr/>
            <p:nvPr/>
          </p:nvSpPr>
          <p:spPr>
            <a:xfrm>
              <a:off x="72494"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195" name="Shape 998"/>
            <p:cNvSpPr/>
            <p:nvPr/>
          </p:nvSpPr>
          <p:spPr>
            <a:xfrm>
              <a:off x="43492"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196" name="Shape 999"/>
            <p:cNvSpPr/>
            <p:nvPr/>
          </p:nvSpPr>
          <p:spPr>
            <a:xfrm>
              <a:off x="608033"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197" name="Shape 1000"/>
            <p:cNvSpPr/>
            <p:nvPr/>
          </p:nvSpPr>
          <p:spPr>
            <a:xfrm>
              <a:off x="579031"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198" name="Shape 1001"/>
            <p:cNvSpPr/>
            <p:nvPr/>
          </p:nvSpPr>
          <p:spPr>
            <a:xfrm>
              <a:off x="1162667"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199" name="Shape 1002"/>
            <p:cNvSpPr/>
            <p:nvPr/>
          </p:nvSpPr>
          <p:spPr>
            <a:xfrm>
              <a:off x="1133665"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200" name="Shape 1003"/>
            <p:cNvSpPr/>
            <p:nvPr/>
          </p:nvSpPr>
          <p:spPr>
            <a:xfrm>
              <a:off x="1506996"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201" name="Shape 1004"/>
            <p:cNvSpPr/>
            <p:nvPr/>
          </p:nvSpPr>
          <p:spPr>
            <a:xfrm>
              <a:off x="1477994"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202" name="Shape 1005"/>
            <p:cNvSpPr/>
            <p:nvPr/>
          </p:nvSpPr>
          <p:spPr>
            <a:xfrm>
              <a:off x="1921168"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203" name="Shape 1006"/>
            <p:cNvSpPr/>
            <p:nvPr/>
          </p:nvSpPr>
          <p:spPr>
            <a:xfrm>
              <a:off x="1892166"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204" name="Shape 1007"/>
            <p:cNvSpPr/>
            <p:nvPr/>
          </p:nvSpPr>
          <p:spPr>
            <a:xfrm>
              <a:off x="2269941"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205" name="Shape 1008"/>
            <p:cNvSpPr/>
            <p:nvPr/>
          </p:nvSpPr>
          <p:spPr>
            <a:xfrm>
              <a:off x="2240939"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206" name="Shape 1009"/>
            <p:cNvSpPr/>
            <p:nvPr/>
          </p:nvSpPr>
          <p:spPr>
            <a:xfrm>
              <a:off x="2678457"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207" name="Shape 1010"/>
            <p:cNvSpPr/>
            <p:nvPr/>
          </p:nvSpPr>
          <p:spPr>
            <a:xfrm>
              <a:off x="2649456"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208" name="Shape 1011"/>
            <p:cNvSpPr/>
            <p:nvPr/>
          </p:nvSpPr>
          <p:spPr>
            <a:xfrm>
              <a:off x="3141258"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209" name="Shape 1012"/>
            <p:cNvSpPr/>
            <p:nvPr/>
          </p:nvSpPr>
          <p:spPr>
            <a:xfrm>
              <a:off x="3119896" y="2558100"/>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210" name="Shape 1013"/>
            <p:cNvSpPr/>
            <p:nvPr/>
          </p:nvSpPr>
          <p:spPr>
            <a:xfrm>
              <a:off x="3697695"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211" name="Shape 1014"/>
            <p:cNvSpPr/>
            <p:nvPr/>
          </p:nvSpPr>
          <p:spPr>
            <a:xfrm>
              <a:off x="3668693"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212" name="Shape 1015"/>
            <p:cNvSpPr/>
            <p:nvPr/>
          </p:nvSpPr>
          <p:spPr>
            <a:xfrm>
              <a:off x="4118360"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213" name="Shape 1016"/>
            <p:cNvSpPr/>
            <p:nvPr/>
          </p:nvSpPr>
          <p:spPr>
            <a:xfrm>
              <a:off x="4089359"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214" name="Shape 1017"/>
            <p:cNvSpPr/>
            <p:nvPr/>
          </p:nvSpPr>
          <p:spPr>
            <a:xfrm>
              <a:off x="4719269"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215" name="Shape 1018"/>
            <p:cNvSpPr/>
            <p:nvPr/>
          </p:nvSpPr>
          <p:spPr>
            <a:xfrm>
              <a:off x="4690267" y="2662855"/>
              <a:ext cx="58002" cy="79691"/>
            </a:xfrm>
            <a:custGeom>
              <a:avLst/>
              <a:gdLst/>
              <a:ahLst/>
              <a:cxnLst/>
              <a:rect l="0" t="0" r="0" b="0"/>
              <a:pathLst>
                <a:path w="58002" h="79691">
                  <a:moveTo>
                    <a:pt x="29001" y="0"/>
                  </a:moveTo>
                  <a:lnTo>
                    <a:pt x="58002"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sp>
          <p:nvSpPr>
            <p:cNvPr id="216" name="Shape 1019"/>
            <p:cNvSpPr/>
            <p:nvPr/>
          </p:nvSpPr>
          <p:spPr>
            <a:xfrm>
              <a:off x="5320177" y="2723756"/>
              <a:ext cx="0" cy="168176"/>
            </a:xfrm>
            <a:custGeom>
              <a:avLst/>
              <a:gdLst/>
              <a:ahLst/>
              <a:cxnLst/>
              <a:rect l="0" t="0" r="0" b="0"/>
              <a:pathLst>
                <a:path h="168176">
                  <a:moveTo>
                    <a:pt x="0" y="168176"/>
                  </a:moveTo>
                  <a:lnTo>
                    <a:pt x="0" y="0"/>
                  </a:lnTo>
                </a:path>
              </a:pathLst>
            </a:custGeom>
            <a:ln w="8962" cap="flat">
              <a:miter lim="100000"/>
            </a:ln>
          </p:spPr>
          <p:style>
            <a:lnRef idx="1">
              <a:srgbClr val="191915"/>
            </a:lnRef>
            <a:fillRef idx="0">
              <a:srgbClr val="000000">
                <a:alpha val="0"/>
              </a:srgbClr>
            </a:fillRef>
            <a:effectRef idx="0">
              <a:scrgbClr r="0" g="0" b="0"/>
            </a:effectRef>
            <a:fontRef idx="none"/>
          </p:style>
          <p:txBody>
            <a:bodyPr/>
            <a:lstStyle/>
            <a:p>
              <a:endParaRPr lang="es-ES"/>
            </a:p>
          </p:txBody>
        </p:sp>
        <p:sp>
          <p:nvSpPr>
            <p:cNvPr id="217" name="Shape 1020"/>
            <p:cNvSpPr/>
            <p:nvPr/>
          </p:nvSpPr>
          <p:spPr>
            <a:xfrm>
              <a:off x="5291176" y="2662855"/>
              <a:ext cx="58003" cy="79691"/>
            </a:xfrm>
            <a:custGeom>
              <a:avLst/>
              <a:gdLst/>
              <a:ahLst/>
              <a:cxnLst/>
              <a:rect l="0" t="0" r="0" b="0"/>
              <a:pathLst>
                <a:path w="58003" h="79691">
                  <a:moveTo>
                    <a:pt x="29001" y="0"/>
                  </a:moveTo>
                  <a:lnTo>
                    <a:pt x="58003" y="79691"/>
                  </a:lnTo>
                  <a:lnTo>
                    <a:pt x="0" y="79691"/>
                  </a:lnTo>
                  <a:lnTo>
                    <a:pt x="29001" y="0"/>
                  </a:lnTo>
                  <a:close/>
                </a:path>
              </a:pathLst>
            </a:custGeom>
            <a:ln w="0" cap="flat">
              <a:miter lim="100000"/>
            </a:ln>
          </p:spPr>
          <p:style>
            <a:lnRef idx="0">
              <a:srgbClr val="000000"/>
            </a:lnRef>
            <a:fillRef idx="1">
              <a:srgbClr val="191915"/>
            </a:fillRef>
            <a:effectRef idx="0">
              <a:scrgbClr r="0" g="0" b="0"/>
            </a:effectRef>
            <a:fontRef idx="none"/>
          </p:style>
          <p:txBody>
            <a:bodyPr/>
            <a:lstStyle/>
            <a:p>
              <a:endParaRPr lang="es-ES"/>
            </a:p>
          </p:txBody>
        </p:sp>
      </p:grpSp>
    </p:spTree>
    <p:extLst>
      <p:ext uri="{BB962C8B-B14F-4D97-AF65-F5344CB8AC3E}">
        <p14:creationId xmlns:p14="http://schemas.microsoft.com/office/powerpoint/2010/main" val="351390527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t>Conclusiones.</a:t>
            </a:r>
            <a:endParaRPr lang="es-ES" b="1" dirty="0"/>
          </a:p>
        </p:txBody>
      </p:sp>
      <p:sp>
        <p:nvSpPr>
          <p:cNvPr id="3" name="Marcador de contenido 2"/>
          <p:cNvSpPr>
            <a:spLocks noGrp="1"/>
          </p:cNvSpPr>
          <p:nvPr>
            <p:ph idx="1"/>
          </p:nvPr>
        </p:nvSpPr>
        <p:spPr>
          <a:xfrm>
            <a:off x="100013" y="1514475"/>
            <a:ext cx="12091987" cy="5343524"/>
          </a:xfrm>
        </p:spPr>
        <p:txBody>
          <a:bodyPr>
            <a:normAutofit/>
          </a:bodyPr>
          <a:lstStyle/>
          <a:p>
            <a:pPr marL="0" indent="0" algn="just">
              <a:buNone/>
            </a:pPr>
            <a:r>
              <a:rPr lang="es-ES" dirty="0"/>
              <a:t>De respetarse </a:t>
            </a:r>
            <a:r>
              <a:rPr lang="es-ES" i="1" dirty="0"/>
              <a:t>los presupuestos gnoseológicos</a:t>
            </a:r>
            <a:r>
              <a:rPr lang="es-ES" dirty="0"/>
              <a:t> del </a:t>
            </a:r>
            <a:r>
              <a:rPr lang="es-ES" i="1" dirty="0"/>
              <a:t>materialismo-dialéctico e histórico</a:t>
            </a:r>
            <a:r>
              <a:rPr lang="es-ES" i="1" dirty="0" smtClean="0"/>
              <a:t>,</a:t>
            </a:r>
            <a:r>
              <a:rPr lang="es-ES" dirty="0" smtClean="0"/>
              <a:t> </a:t>
            </a:r>
            <a:r>
              <a:rPr lang="es-ES" dirty="0"/>
              <a:t>es posible seleccionar alguno de ellos para </a:t>
            </a:r>
            <a:r>
              <a:rPr lang="es-ES" dirty="0" smtClean="0"/>
              <a:t>el diseño de la </a:t>
            </a:r>
            <a:r>
              <a:rPr lang="es-ES" i="1" dirty="0"/>
              <a:t>investigación educativa</a:t>
            </a:r>
            <a:r>
              <a:rPr lang="es-ES" dirty="0"/>
              <a:t>, o incluso la </a:t>
            </a:r>
            <a:r>
              <a:rPr lang="es-ES" i="1" dirty="0"/>
              <a:t>combinación</a:t>
            </a:r>
            <a:r>
              <a:rPr lang="es-ES" dirty="0"/>
              <a:t> de ambos, presentada </a:t>
            </a:r>
            <a:r>
              <a:rPr lang="es-ES" dirty="0" smtClean="0"/>
              <a:t>por algunos autores como una </a:t>
            </a:r>
            <a:r>
              <a:rPr lang="es-ES" dirty="0"/>
              <a:t>tercera alternativa, </a:t>
            </a:r>
            <a:r>
              <a:rPr lang="es-ES" dirty="0" smtClean="0"/>
              <a:t>denominada </a:t>
            </a:r>
            <a:r>
              <a:rPr lang="es-ES" i="1" dirty="0" smtClean="0"/>
              <a:t>diseño mixto</a:t>
            </a:r>
            <a:r>
              <a:rPr lang="es-ES" dirty="0" smtClean="0"/>
              <a:t>. </a:t>
            </a:r>
          </a:p>
          <a:p>
            <a:pPr marL="0" indent="0" algn="just">
              <a:buNone/>
            </a:pPr>
            <a:r>
              <a:rPr lang="es-ES" dirty="0" smtClean="0"/>
              <a:t>De </a:t>
            </a:r>
            <a:r>
              <a:rPr lang="es-ES" dirty="0"/>
              <a:t>este modo, puede hablarse de un </a:t>
            </a:r>
            <a:r>
              <a:rPr lang="es-ES" i="1" dirty="0" smtClean="0"/>
              <a:t>continuo </a:t>
            </a:r>
            <a:r>
              <a:rPr lang="es-ES" i="1" dirty="0"/>
              <a:t>metodológico</a:t>
            </a:r>
            <a:r>
              <a:rPr lang="es-ES" dirty="0"/>
              <a:t>, cuyos extremos son los </a:t>
            </a:r>
            <a:r>
              <a:rPr lang="es-ES" i="1" dirty="0"/>
              <a:t>enfoques</a:t>
            </a:r>
            <a:r>
              <a:rPr lang="es-ES" dirty="0"/>
              <a:t> </a:t>
            </a:r>
            <a:r>
              <a:rPr lang="es-ES" dirty="0" smtClean="0"/>
              <a:t>cuantitativo o cualitativo en </a:t>
            </a:r>
            <a:r>
              <a:rPr lang="es-ES" dirty="0"/>
              <a:t>su versión </a:t>
            </a:r>
            <a:r>
              <a:rPr lang="es-ES" i="1" dirty="0"/>
              <a:t>pura</a:t>
            </a:r>
            <a:r>
              <a:rPr lang="es-ES" dirty="0"/>
              <a:t>. El desplazamiento a lo largo de ese </a:t>
            </a:r>
            <a:r>
              <a:rPr lang="es-ES" i="1" dirty="0"/>
              <a:t>continuo</a:t>
            </a:r>
            <a:r>
              <a:rPr lang="es-ES" dirty="0"/>
              <a:t> depende del nivel de </a:t>
            </a:r>
            <a:r>
              <a:rPr lang="es-ES" i="1" dirty="0"/>
              <a:t>control</a:t>
            </a:r>
            <a:r>
              <a:rPr lang="es-ES" dirty="0"/>
              <a:t> que le imprime el </a:t>
            </a:r>
            <a:r>
              <a:rPr lang="es-ES" dirty="0" smtClean="0"/>
              <a:t>investigador (a)  </a:t>
            </a:r>
            <a:r>
              <a:rPr lang="es-ES" dirty="0"/>
              <a:t>a la conducción del proceso </a:t>
            </a:r>
            <a:r>
              <a:rPr lang="es-ES" dirty="0" smtClean="0"/>
              <a:t>investigativo que en el caso de la opción asumida en Cuba se reconoce como diseño teórico metodológico sobre la base de un enfoque integral y que lo integran un sistema de componentes que forman parte de una lógica para la determinación y solución de un problema científico mediante la integración de la teoría con la práctica, así como lo cuantitativo y lo cualitativo . </a:t>
            </a:r>
            <a:r>
              <a:rPr lang="es-ES" dirty="0"/>
              <a:t/>
            </a:r>
            <a:br>
              <a:rPr lang="es-ES" dirty="0"/>
            </a:br>
            <a:endParaRPr lang="es-ES" dirty="0"/>
          </a:p>
        </p:txBody>
      </p:sp>
    </p:spTree>
    <p:extLst>
      <p:ext uri="{BB962C8B-B14F-4D97-AF65-F5344CB8AC3E}">
        <p14:creationId xmlns:p14="http://schemas.microsoft.com/office/powerpoint/2010/main" val="143984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095500" y="992189"/>
            <a:ext cx="8229600" cy="758825"/>
          </a:xfrm>
          <a:ln>
            <a:solidFill>
              <a:schemeClr val="tx1"/>
            </a:solidFill>
            <a:miter lim="800000"/>
            <a:headEnd/>
            <a:tailEnd/>
          </a:ln>
        </p:spPr>
        <p:txBody>
          <a:bodyPr/>
          <a:lstStyle/>
          <a:p>
            <a:pPr eaLnBrk="1" hangingPunct="1"/>
            <a:r>
              <a:rPr lang="es-CO" sz="3200" b="1" dirty="0">
                <a:latin typeface="Verdana" panose="020B0604030504040204" pitchFamily="34" charset="0"/>
              </a:rPr>
              <a:t>EL DISEÑO DE LA INVESTIGACIÓN</a:t>
            </a:r>
            <a:endParaRPr lang="es-ES" sz="3200" b="1" dirty="0">
              <a:latin typeface="Verdana" panose="020B0604030504040204" pitchFamily="34" charset="0"/>
            </a:endParaRPr>
          </a:p>
        </p:txBody>
      </p:sp>
      <p:sp>
        <p:nvSpPr>
          <p:cNvPr id="8195" name="Rectangle 3"/>
          <p:cNvSpPr>
            <a:spLocks noGrp="1" noChangeArrowheads="1"/>
          </p:cNvSpPr>
          <p:nvPr>
            <p:ph type="body" idx="1"/>
          </p:nvPr>
        </p:nvSpPr>
        <p:spPr>
          <a:xfrm>
            <a:off x="2095500" y="2500313"/>
            <a:ext cx="8229600" cy="3643312"/>
          </a:xfrm>
          <a:ln>
            <a:solidFill>
              <a:schemeClr val="tx1"/>
            </a:solidFill>
            <a:miter lim="800000"/>
            <a:headEnd/>
            <a:tailEnd/>
          </a:ln>
        </p:spPr>
        <p:txBody>
          <a:bodyPr/>
          <a:lstStyle/>
          <a:p>
            <a:pPr algn="just" eaLnBrk="1" hangingPunct="1">
              <a:buFontTx/>
              <a:buNone/>
            </a:pPr>
            <a:r>
              <a:rPr lang="es-ES_tradnl" dirty="0"/>
              <a:t>      Representa el planteamiento de una serie de actividades sucesivas y organizadas, que deben adaptarse a las particularidades de cada investigación, a partir de la comprensión del problema, y de su posible solución a partir de una serie de pasos, pruebas y técnicas a utilizar para recolectar y analizar los datos obtenidos mediante los métodos </a:t>
            </a:r>
            <a:r>
              <a:rPr lang="es-ES_tradnl" dirty="0" smtClean="0"/>
              <a:t>empleados</a:t>
            </a:r>
          </a:p>
          <a:p>
            <a:pPr algn="r" eaLnBrk="1" hangingPunct="1">
              <a:buFontTx/>
              <a:buNone/>
            </a:pPr>
            <a:r>
              <a:rPr lang="es-ES_tradnl" dirty="0" smtClean="0"/>
              <a:t>Cueto, 2016. </a:t>
            </a:r>
            <a:endParaRPr lang="es-ES" dirty="0" smtClean="0"/>
          </a:p>
        </p:txBody>
      </p:sp>
    </p:spTree>
    <p:extLst>
      <p:ext uri="{BB962C8B-B14F-4D97-AF65-F5344CB8AC3E}">
        <p14:creationId xmlns:p14="http://schemas.microsoft.com/office/powerpoint/2010/main" val="418064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bg/>
                                          </p:spTgt>
                                        </p:tgtEl>
                                        <p:attrNameLst>
                                          <p:attrName>style.visibility</p:attrName>
                                        </p:attrNameLst>
                                      </p:cBhvr>
                                      <p:to>
                                        <p:strVal val="visible"/>
                                      </p:to>
                                    </p:set>
                                    <p:anim calcmode="lin" valueType="num">
                                      <p:cBhvr additive="base">
                                        <p:cTn id="13" dur="500" fill="hold"/>
                                        <p:tgtEl>
                                          <p:spTgt spid="8195">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0" end="0"/>
                                            </p:txEl>
                                          </p:spTgt>
                                        </p:tgtEl>
                                        <p:attrNameLst>
                                          <p:attrName>style.visibility</p:attrName>
                                        </p:attrNameLst>
                                      </p:cBhvr>
                                      <p:to>
                                        <p:strVal val="visible"/>
                                      </p:to>
                                    </p:set>
                                    <p:anim calcmode="lin" valueType="num">
                                      <p:cBhvr additive="base">
                                        <p:cTn id="19"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1" end="1"/>
                                            </p:txEl>
                                          </p:spTgt>
                                        </p:tgtEl>
                                        <p:attrNameLst>
                                          <p:attrName>style.visibility</p:attrName>
                                        </p:attrNameLst>
                                      </p:cBhvr>
                                      <p:to>
                                        <p:strVal val="visible"/>
                                      </p:to>
                                    </p:set>
                                    <p:anim calcmode="lin" valueType="num">
                                      <p:cBhvr additive="base">
                                        <p:cTn id="25"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5" grpId="0" build="p"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1380</TotalTime>
  <Words>4002</Words>
  <Application>Microsoft Office PowerPoint</Application>
  <PresentationFormat>Panorámica</PresentationFormat>
  <Paragraphs>555</Paragraphs>
  <Slides>82</Slides>
  <Notes>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82</vt:i4>
      </vt:variant>
    </vt:vector>
  </HeadingPairs>
  <TitlesOfParts>
    <vt:vector size="92" baseType="lpstr">
      <vt:lpstr>Arial</vt:lpstr>
      <vt:lpstr>Arial Black</vt:lpstr>
      <vt:lpstr>Arial Narrow</vt:lpstr>
      <vt:lpstr>Calibri</vt:lpstr>
      <vt:lpstr>Calibri Light</vt:lpstr>
      <vt:lpstr>Tahoma</vt:lpstr>
      <vt:lpstr>Times New Roman</vt:lpstr>
      <vt:lpstr>Verdana</vt:lpstr>
      <vt:lpstr>Wingdings</vt:lpstr>
      <vt:lpstr>Tema de Office</vt:lpstr>
      <vt:lpstr>    El diseño  mixto en la investigación educativa. Una aproximación  desde el enfoque dialéctio materialista</vt:lpstr>
      <vt:lpstr>Presentación de PowerPoint</vt:lpstr>
      <vt:lpstr>Presentación de PowerPoint</vt:lpstr>
      <vt:lpstr>Presentación de PowerPoint</vt:lpstr>
      <vt:lpstr>Presentación de PowerPoint</vt:lpstr>
      <vt:lpstr>Presentación de PowerPoint</vt:lpstr>
      <vt:lpstr>EL DISEÑO DE LA INVESTIGACIÓN</vt:lpstr>
      <vt:lpstr>EL DISEÑO DE LA INVESTIGACIÓN</vt:lpstr>
      <vt:lpstr>EL DISEÑO DE LA INVESTIGACIÓN</vt:lpstr>
      <vt:lpstr>EL DISEÑO DE LA INVESTIGACIÓN</vt:lpstr>
      <vt:lpstr>Presentación de PowerPoint</vt:lpstr>
      <vt:lpstr>Problema científico</vt:lpstr>
      <vt:lpstr>Problema científico</vt:lpstr>
      <vt:lpstr>Problema científico</vt:lpstr>
      <vt:lpstr>El problema surge por:</vt:lpstr>
      <vt:lpstr>EXIGENCIAS AL PROBLEMA CIENTÍFICO</vt:lpstr>
      <vt:lpstr>Problema científico </vt:lpstr>
      <vt:lpstr>Presentación de PowerPoint</vt:lpstr>
      <vt:lpstr>Presentación de PowerPoint</vt:lpstr>
      <vt:lpstr>Presentación de PowerPoint</vt:lpstr>
      <vt:lpstr>Presentación de PowerPoint</vt:lpstr>
      <vt:lpstr>EL OBJETO DE LA INVESTIGACIÓN</vt:lpstr>
      <vt:lpstr>EXIGENCIAS AL OBJETO DE INVESTIGACIÓN</vt:lpstr>
      <vt:lpstr>Presentación de PowerPoint</vt:lpstr>
      <vt:lpstr>Presentación de PowerPoint</vt:lpstr>
      <vt:lpstr>Presentación de PowerPoint</vt:lpstr>
      <vt:lpstr>CAMPO DE ACCIÓN</vt:lpstr>
      <vt:lpstr>EJEMPLOS DE CAMPO DE ACCIÓN</vt:lpstr>
      <vt:lpstr>RELACIÓN PROBLEMA-OBJETO-OBJETIVO-CAMPO</vt:lpstr>
      <vt:lpstr>Presentación de PowerPoint</vt:lpstr>
      <vt:lpstr>Presentación de PowerPoint</vt:lpstr>
      <vt:lpstr>Presentación de PowerPoint</vt:lpstr>
      <vt:lpstr>Presentación de PowerPoint</vt:lpstr>
      <vt:lpstr>Presentación de PowerPoint</vt:lpstr>
      <vt:lpstr>Presentación de PowerPoint</vt:lpstr>
      <vt:lpstr>Tareas de la investigación</vt:lpstr>
      <vt:lpstr>COMPONENTES DEL DISEÑO METODOLÓGICO</vt:lpstr>
      <vt:lpstr>Presentación de PowerPoint</vt:lpstr>
      <vt:lpstr>Presentación de PowerPoint</vt:lpstr>
      <vt:lpstr>Para reflexionar …</vt:lpstr>
      <vt:lpstr>Métodos del proceso de  enseñanza aprendizaje</vt:lpstr>
      <vt:lpstr>Métodos de investigación</vt:lpstr>
      <vt:lpstr>Método de investigación</vt:lpstr>
      <vt:lpstr>Presentación de PowerPoint</vt:lpstr>
      <vt:lpstr>Principales métodos teóricos en las investigaciones  educativas</vt:lpstr>
      <vt:lpstr>Presentación de PowerPoint</vt:lpstr>
      <vt:lpstr>Presentación de PowerPoint</vt:lpstr>
      <vt:lpstr>Presentación de PowerPoint</vt:lpstr>
      <vt:lpstr>Presentación de PowerPoint</vt:lpstr>
      <vt:lpstr>Presentación de PowerPoint</vt:lpstr>
      <vt:lpstr>Presentación de PowerPoint</vt:lpstr>
      <vt:lpstr>Instrumentos de recolección de información en la  Observación</vt:lpstr>
      <vt:lpstr>Presentación de PowerPoint</vt:lpstr>
      <vt:lpstr>La entrevista como método empírico</vt:lpstr>
      <vt:lpstr>Ventajas de la entrevista</vt:lpstr>
      <vt:lpstr>Tipos de entrevista</vt:lpstr>
      <vt:lpstr>Entrevista por cuestionario (encuesta)</vt:lpstr>
      <vt:lpstr>El experimento pedagógico como método empírico</vt:lpstr>
      <vt:lpstr>El criterio de expertos como método empírico</vt:lpstr>
      <vt:lpstr>SELECCIÓN DE LOS EXPERTOS</vt:lpstr>
      <vt:lpstr>Presentación de PowerPoint</vt:lpstr>
      <vt:lpstr>Los métodos empíricos desde lo cuantitativo y lo cualitativo</vt:lpstr>
      <vt:lpstr>Los métodos empíricos desde lo cuantitativo y lo cualitativo</vt:lpstr>
      <vt:lpstr>Presentación de PowerPoint</vt:lpstr>
      <vt:lpstr>Unidades de análisis</vt:lpstr>
      <vt:lpstr>Población </vt:lpstr>
      <vt:lpstr>Muestra</vt:lpstr>
      <vt:lpstr>Decisión muestral</vt:lpstr>
      <vt:lpstr>Muestreo</vt:lpstr>
      <vt:lpstr>Tamaño de la muestra</vt:lpstr>
      <vt:lpstr>Presentación de PowerPoint</vt:lpstr>
      <vt:lpstr>Procesamiento de datos</vt:lpstr>
      <vt:lpstr>Investigación cuantitativa</vt:lpstr>
      <vt:lpstr>Investigación cualitativa. </vt:lpstr>
      <vt:lpstr>Investigación cualitativa</vt:lpstr>
      <vt:lpstr>Diseños mixtos</vt:lpstr>
      <vt:lpstr>Tipos de diseños mixtos</vt:lpstr>
      <vt:lpstr>Presentación de PowerPoint</vt:lpstr>
      <vt:lpstr>Tipos de investigación con diseños mixtos</vt:lpstr>
      <vt:lpstr>Tipos de investigación con diseños mixtos</vt:lpstr>
      <vt:lpstr>Presentación de PowerPoint</vt:lpstr>
      <vt:lpstr>Conclusiones.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enfoque mixto en la investigación educativa</dc:title>
  <dc:creator>Cueto</dc:creator>
  <cp:lastModifiedBy>Cueto</cp:lastModifiedBy>
  <cp:revision>163</cp:revision>
  <dcterms:created xsi:type="dcterms:W3CDTF">2017-01-15T15:36:55Z</dcterms:created>
  <dcterms:modified xsi:type="dcterms:W3CDTF">2017-01-30T17:55:11Z</dcterms:modified>
</cp:coreProperties>
</file>