
<file path=[Content_Types].xml><?xml version="1.0" encoding="utf-8"?>
<Types xmlns="http://schemas.openxmlformats.org/package/2006/content-types">
  <Default Extension="png" ContentType="image/png"/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</p:sldIdLst>
  <p:sldSz cx="12192000" cy="6858000"/>
  <p:notesSz cx="6858000" cy="9144000"/>
  <p:defaultTextStyle>
    <a:defPPr>
      <a:defRPr lang="es-P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9E1D"/>
    <a:srgbClr val="30A7B4"/>
    <a:srgbClr val="1A4B44"/>
    <a:srgbClr val="00D1D0"/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0" d="100"/>
          <a:sy n="70" d="100"/>
        </p:scale>
        <p:origin x="6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P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D5D0-B65A-4414-A9DD-C2CF59984451}" type="datetimeFigureOut">
              <a:rPr lang="es-PR" smtClean="0"/>
              <a:t>09/27/2017</a:t>
            </a:fld>
            <a:endParaRPr lang="es-P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9605-4783-4AF9-A0C5-AA89C5A91518}" type="slidenum">
              <a:rPr lang="es-PR" smtClean="0"/>
              <a:t>‹Nº›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70030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D5D0-B65A-4414-A9DD-C2CF59984451}" type="datetimeFigureOut">
              <a:rPr lang="es-PR" smtClean="0"/>
              <a:t>09/27/2017</a:t>
            </a:fld>
            <a:endParaRPr lang="es-P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9605-4783-4AF9-A0C5-AA89C5A91518}" type="slidenum">
              <a:rPr lang="es-PR" smtClean="0"/>
              <a:t>‹Nº›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516091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D5D0-B65A-4414-A9DD-C2CF59984451}" type="datetimeFigureOut">
              <a:rPr lang="es-PR" smtClean="0"/>
              <a:t>09/27/2017</a:t>
            </a:fld>
            <a:endParaRPr lang="es-P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9605-4783-4AF9-A0C5-AA89C5A91518}" type="slidenum">
              <a:rPr lang="es-PR" smtClean="0"/>
              <a:t>‹Nº›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105287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D5D0-B65A-4414-A9DD-C2CF59984451}" type="datetimeFigureOut">
              <a:rPr lang="es-PR" smtClean="0"/>
              <a:t>09/27/2017</a:t>
            </a:fld>
            <a:endParaRPr lang="es-P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9605-4783-4AF9-A0C5-AA89C5A91518}" type="slidenum">
              <a:rPr lang="es-PR" smtClean="0"/>
              <a:t>‹Nº›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868920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D5D0-B65A-4414-A9DD-C2CF59984451}" type="datetimeFigureOut">
              <a:rPr lang="es-PR" smtClean="0"/>
              <a:t>09/27/2017</a:t>
            </a:fld>
            <a:endParaRPr lang="es-P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9605-4783-4AF9-A0C5-AA89C5A91518}" type="slidenum">
              <a:rPr lang="es-PR" smtClean="0"/>
              <a:t>‹Nº›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448112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D5D0-B65A-4414-A9DD-C2CF59984451}" type="datetimeFigureOut">
              <a:rPr lang="es-PR" smtClean="0"/>
              <a:t>09/27/2017</a:t>
            </a:fld>
            <a:endParaRPr lang="es-P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9605-4783-4AF9-A0C5-AA89C5A91518}" type="slidenum">
              <a:rPr lang="es-PR" smtClean="0"/>
              <a:t>‹Nº›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913501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D5D0-B65A-4414-A9DD-C2CF59984451}" type="datetimeFigureOut">
              <a:rPr lang="es-PR" smtClean="0"/>
              <a:t>09/27/2017</a:t>
            </a:fld>
            <a:endParaRPr lang="es-P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9605-4783-4AF9-A0C5-AA89C5A91518}" type="slidenum">
              <a:rPr lang="es-PR" smtClean="0"/>
              <a:t>‹Nº›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4089414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D5D0-B65A-4414-A9DD-C2CF59984451}" type="datetimeFigureOut">
              <a:rPr lang="es-PR" smtClean="0"/>
              <a:t>09/27/2017</a:t>
            </a:fld>
            <a:endParaRPr lang="es-P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9605-4783-4AF9-A0C5-AA89C5A91518}" type="slidenum">
              <a:rPr lang="es-PR" smtClean="0"/>
              <a:t>‹Nº›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4098090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D5D0-B65A-4414-A9DD-C2CF59984451}" type="datetimeFigureOut">
              <a:rPr lang="es-PR" smtClean="0"/>
              <a:t>09/27/2017</a:t>
            </a:fld>
            <a:endParaRPr lang="es-P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9605-4783-4AF9-A0C5-AA89C5A91518}" type="slidenum">
              <a:rPr lang="es-PR" smtClean="0"/>
              <a:t>‹Nº›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497429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D5D0-B65A-4414-A9DD-C2CF59984451}" type="datetimeFigureOut">
              <a:rPr lang="es-PR" smtClean="0"/>
              <a:t>09/27/2017</a:t>
            </a:fld>
            <a:endParaRPr lang="es-P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9605-4783-4AF9-A0C5-AA89C5A91518}" type="slidenum">
              <a:rPr lang="es-PR" smtClean="0"/>
              <a:t>‹Nº›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1902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D5D0-B65A-4414-A9DD-C2CF59984451}" type="datetimeFigureOut">
              <a:rPr lang="es-PR" smtClean="0"/>
              <a:t>09/27/2017</a:t>
            </a:fld>
            <a:endParaRPr lang="es-P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9605-4783-4AF9-A0C5-AA89C5A91518}" type="slidenum">
              <a:rPr lang="es-PR" smtClean="0"/>
              <a:t>‹Nº›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787959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3D5D0-B65A-4414-A9DD-C2CF59984451}" type="datetimeFigureOut">
              <a:rPr lang="es-PR" smtClean="0"/>
              <a:t>09/27/2017</a:t>
            </a:fld>
            <a:endParaRPr lang="es-P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69605-4783-4AF9-A0C5-AA89C5A91518}" type="slidenum">
              <a:rPr lang="es-PR" smtClean="0"/>
              <a:t>‹Nº›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371464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image" Target="../media/image10.tmp"/><Relationship Id="rId3" Type="http://schemas.openxmlformats.org/officeDocument/2006/relationships/image" Target="../media/image2.png"/><Relationship Id="rId12" Type="http://schemas.openxmlformats.org/officeDocument/2006/relationships/image" Target="../media/image9.tmp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4.jpeg"/><Relationship Id="rId5" Type="http://schemas.openxmlformats.org/officeDocument/2006/relationships/image" Target="../media/image5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2040186" y="2314885"/>
            <a:ext cx="9544921" cy="3604481"/>
          </a:xfrm>
          <a:prstGeom prst="rect">
            <a:avLst/>
          </a:prstGeom>
          <a:noFill/>
        </p:spPr>
        <p:txBody>
          <a:bodyPr wrap="none" lIns="45720" rIns="45720" numCol="2" spcCol="274320" rtlCol="0">
            <a:noAutofit/>
          </a:bodyPr>
          <a:lstStyle/>
          <a:p>
            <a:pPr algn="just">
              <a:spcAft>
                <a:spcPts val="600"/>
              </a:spcAft>
            </a:pPr>
            <a:r>
              <a:rPr lang="es-E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Se </a:t>
            </a:r>
            <a:r>
              <a:rPr lang="es-E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construye una expresión matemática para calcular el índice de productividad </a:t>
            </a:r>
            <a:r>
              <a:rPr lang="es-E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individual </a:t>
            </a:r>
            <a:r>
              <a:rPr lang="es-E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de los profesores de la </a:t>
            </a:r>
            <a:r>
              <a:rPr lang="es-E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UPR </a:t>
            </a:r>
            <a:r>
              <a:rPr lang="es-MX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(IP) </a:t>
            </a:r>
            <a:r>
              <a:rPr lang="es-E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, </a:t>
            </a:r>
            <a:r>
              <a:rPr lang="es-E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cuya fuente de datos para su obtención es el currículum vitae de cada profesor obtenido a partir del Sistema Institucional de Gestión de Información y Conocimiento CV-UPR, implementado en la propia institución. </a:t>
            </a:r>
            <a:r>
              <a:rPr lang="es-MX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(</a:t>
            </a:r>
            <a:r>
              <a:rPr lang="es-MX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IP) se computa sumando para cada resultado de un profesor (r = 1…n) su umbral </a:t>
            </a:r>
            <a:r>
              <a:rPr lang="es-MX" sz="15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Ur</a:t>
            </a:r>
            <a:r>
              <a:rPr lang="es-MX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 más la suma de los pesos de las colaboraciones </a:t>
            </a:r>
            <a:r>
              <a:rPr lang="es-MX" sz="15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Ct</a:t>
            </a:r>
            <a:r>
              <a:rPr lang="es-MX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 presentes en el resultado. El umbral y los pesos de las colaboraciones son tomados de </a:t>
            </a:r>
            <a:r>
              <a:rPr lang="es-MX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la matriz de relación de la </a:t>
            </a:r>
            <a:r>
              <a:rPr lang="es-MX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productividad </a:t>
            </a:r>
            <a:r>
              <a:rPr lang="es-MX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elaborada, en la que se integran variables</a:t>
            </a:r>
            <a:r>
              <a:rPr lang="es-MX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, dimensiones o indicadores contextualizados al sector </a:t>
            </a:r>
            <a:r>
              <a:rPr lang="es-MX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universitario</a:t>
            </a:r>
            <a:r>
              <a:rPr lang="es-MX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. </a:t>
            </a:r>
            <a:endParaRPr lang="es-MX" sz="1500" dirty="0" smtClean="0">
              <a:solidFill>
                <a:schemeClr val="tx1">
                  <a:lumMod val="85000"/>
                  <a:lumOff val="15000"/>
                </a:schemeClr>
              </a:solidFill>
              <a:latin typeface="Myriad Pro" panose="020B0503030403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es-MX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Cada </a:t>
            </a:r>
            <a:r>
              <a:rPr lang="es-MX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indicador tiene su peso, </a:t>
            </a:r>
            <a:r>
              <a:rPr lang="es-MX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asociado a </a:t>
            </a:r>
            <a:r>
              <a:rPr lang="es-MX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la cantidad de resultados </a:t>
            </a:r>
            <a:r>
              <a:rPr lang="es-MX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alcanzados en </a:t>
            </a:r>
            <a:r>
              <a:rPr lang="es-MX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esa instancia, donde a ese producto se le sumarán los respectivos pesos de las diferentes formas de colaboración presentes en cada uno de los resultados </a:t>
            </a:r>
            <a:r>
              <a:rPr lang="es-MX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obtenidos. </a:t>
            </a:r>
            <a:r>
              <a:rPr lang="es-MX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Se definen como tipos de colaboración: </a:t>
            </a:r>
            <a:r>
              <a:rPr lang="es-MX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1.Intrainstitucional (IAI); 2. Interinstitucional </a:t>
            </a:r>
            <a:r>
              <a:rPr lang="es-MX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(</a:t>
            </a:r>
            <a:r>
              <a:rPr lang="es-MX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IEI); 3.Intrasectorial (IAS) ; 4.Intersectorial </a:t>
            </a:r>
            <a:r>
              <a:rPr lang="es-MX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(</a:t>
            </a:r>
            <a:r>
              <a:rPr lang="es-MX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IES) </a:t>
            </a:r>
            <a:r>
              <a:rPr lang="es-MX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y 5.Internacional (</a:t>
            </a:r>
            <a:r>
              <a:rPr lang="es-MX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ITL). </a:t>
            </a:r>
          </a:p>
          <a:p>
            <a:pPr algn="just">
              <a:spcAft>
                <a:spcPts val="600"/>
              </a:spcAft>
            </a:pPr>
            <a:r>
              <a:rPr lang="es-E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Se </a:t>
            </a:r>
            <a:r>
              <a:rPr lang="es-E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logra representar tanto el desarrollo endógeno alcanzado por la institución, como el obtenido por cada profesor e investigador en sus áreas de actuación, manifestando tanto las fortalezas particulares de cada individuo y su contribución al fortalecimiento de las capacidades científico y tecnológicas que ostenta la </a:t>
            </a:r>
            <a:r>
              <a:rPr lang="es-ES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universidad.</a:t>
            </a:r>
          </a:p>
          <a:p>
            <a:pPr algn="just">
              <a:spcAft>
                <a:spcPts val="600"/>
              </a:spcAft>
            </a:pPr>
            <a:endParaRPr lang="es-ES" sz="1500" dirty="0" smtClean="0">
              <a:solidFill>
                <a:schemeClr val="tx1">
                  <a:lumMod val="85000"/>
                  <a:lumOff val="15000"/>
                </a:schemeClr>
              </a:solidFill>
              <a:latin typeface="Myriad Pro" panose="020B0503030403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es-PR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yriad Pro" panose="020B0503030403020204" pitchFamily="34" charset="0"/>
              </a:rPr>
              <a:t> </a:t>
            </a:r>
            <a:endParaRPr lang="es-PR" sz="1500" dirty="0">
              <a:solidFill>
                <a:schemeClr val="tx1">
                  <a:lumMod val="85000"/>
                  <a:lumOff val="1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2038011" y="527926"/>
            <a:ext cx="954709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s-ES" sz="2000" b="1" i="1" dirty="0">
                <a:solidFill>
                  <a:schemeClr val="accent6"/>
                </a:solidFill>
                <a:latin typeface="Exo 2.0" panose="00000500000000000000" pitchFamily="50" charset="0"/>
              </a:rPr>
              <a:t>Índice para medir productividad individual de investigadores como herramienta para la toma de decisiones</a:t>
            </a:r>
            <a:r>
              <a:rPr lang="es-PR" sz="2000" b="1" i="1" dirty="0" smtClean="0">
                <a:solidFill>
                  <a:schemeClr val="accent6"/>
                </a:solidFill>
                <a:latin typeface="Exo 2.0" panose="00000500000000000000" pitchFamily="50" charset="0"/>
              </a:rPr>
              <a:t>. </a:t>
            </a:r>
          </a:p>
          <a:p>
            <a:pPr>
              <a:spcAft>
                <a:spcPts val="1200"/>
              </a:spcAft>
            </a:pPr>
            <a:r>
              <a:rPr lang="es-PR" sz="16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MSc</a:t>
            </a:r>
            <a:r>
              <a:rPr lang="es-PR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. </a:t>
            </a:r>
            <a:r>
              <a:rPr lang="es-PR" sz="16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Nirma</a:t>
            </a:r>
            <a:r>
              <a:rPr lang="es-PR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 </a:t>
            </a:r>
            <a:r>
              <a:rPr lang="es-PR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María Acosta </a:t>
            </a:r>
            <a:r>
              <a:rPr lang="es-PR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Núñez; </a:t>
            </a:r>
            <a:r>
              <a:rPr lang="es-PR" sz="16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DrC</a:t>
            </a:r>
            <a:r>
              <a:rPr lang="es-PR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. </a:t>
            </a:r>
            <a:r>
              <a:rPr lang="es-PR" sz="16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Maidelyn</a:t>
            </a:r>
            <a:r>
              <a:rPr lang="es-PR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 </a:t>
            </a:r>
            <a:r>
              <a:rPr lang="es-PR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Díaz </a:t>
            </a:r>
            <a:r>
              <a:rPr lang="es-PR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Pérez y </a:t>
            </a:r>
            <a:r>
              <a:rPr lang="es-PR" sz="16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MSc</a:t>
            </a:r>
            <a:r>
              <a:rPr lang="es-PR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. </a:t>
            </a:r>
            <a:r>
              <a:rPr lang="es-PR" sz="16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Raudel</a:t>
            </a:r>
            <a:r>
              <a:rPr lang="es-PR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 </a:t>
            </a:r>
            <a:r>
              <a:rPr lang="es-PR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Giráldez Reyes. </a:t>
            </a:r>
            <a:r>
              <a:rPr lang="es-PR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Universidad de Pinar del Río “ Hermanos </a:t>
            </a:r>
            <a:r>
              <a:rPr lang="es-PR" sz="16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Saíz</a:t>
            </a:r>
            <a:r>
              <a:rPr lang="es-PR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 Montes de Oca”.</a:t>
            </a:r>
            <a:endParaRPr lang="es-PR" sz="1600" i="1" dirty="0">
              <a:solidFill>
                <a:schemeClr val="tx1">
                  <a:lumMod val="65000"/>
                  <a:lumOff val="35000"/>
                </a:schemeClr>
              </a:solidFill>
              <a:latin typeface="Myriad Pro" panose="020B0503030403020204" pitchFamily="34" charset="0"/>
              <a:ea typeface="Roboto" panose="02000000000000000000" pitchFamily="2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2472974" y="6449375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R" sz="1400" b="1" dirty="0" smtClean="0">
                <a:solidFill>
                  <a:srgbClr val="1A4B44"/>
                </a:solidFill>
                <a:latin typeface="Myriad Pro Cond" panose="020B0506030403020204" pitchFamily="34" charset="0"/>
              </a:rPr>
              <a:t>1/2</a:t>
            </a:r>
            <a:endParaRPr lang="es-PR" sz="1400" b="1" dirty="0">
              <a:solidFill>
                <a:srgbClr val="1A4B44"/>
              </a:solidFill>
              <a:latin typeface="Myriad Pro Cond" panose="020B0506030403020204" pitchFamily="34" charset="0"/>
            </a:endParaRPr>
          </a:p>
        </p:txBody>
      </p:sp>
      <p:cxnSp>
        <p:nvCxnSpPr>
          <p:cNvPr id="18" name="Conector recto 17"/>
          <p:cNvCxnSpPr/>
          <p:nvPr/>
        </p:nvCxnSpPr>
        <p:spPr>
          <a:xfrm flipH="1">
            <a:off x="2065601" y="6329138"/>
            <a:ext cx="1202995" cy="0"/>
          </a:xfrm>
          <a:prstGeom prst="line">
            <a:avLst/>
          </a:prstGeom>
          <a:ln w="57150">
            <a:solidFill>
              <a:srgbClr val="1D9E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993" y="472497"/>
            <a:ext cx="1194861" cy="1425734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3036" y="6146410"/>
            <a:ext cx="1765391" cy="647733"/>
          </a:xfrm>
          <a:prstGeom prst="rect">
            <a:avLst/>
          </a:prstGeom>
        </p:spPr>
      </p:pic>
      <p:cxnSp>
        <p:nvCxnSpPr>
          <p:cNvPr id="26" name="Conector recto 25"/>
          <p:cNvCxnSpPr/>
          <p:nvPr/>
        </p:nvCxnSpPr>
        <p:spPr>
          <a:xfrm>
            <a:off x="2065601" y="2180298"/>
            <a:ext cx="9519506" cy="0"/>
          </a:xfrm>
          <a:prstGeom prst="line">
            <a:avLst/>
          </a:prstGeom>
          <a:ln w="38100">
            <a:solidFill>
              <a:srgbClr val="1D9E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Imagen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281" y="6098298"/>
            <a:ext cx="1063826" cy="743959"/>
          </a:xfrm>
          <a:prstGeom prst="rect">
            <a:avLst/>
          </a:prstGeom>
        </p:spPr>
      </p:pic>
      <p:pic>
        <p:nvPicPr>
          <p:cNvPr id="13" name="Imagen 12"/>
          <p:cNvPicPr/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696" y="6150490"/>
            <a:ext cx="613486" cy="654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20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cto 2"/>
          <p:cNvCxnSpPr/>
          <p:nvPr/>
        </p:nvCxnSpPr>
        <p:spPr>
          <a:xfrm>
            <a:off x="2065601" y="2180298"/>
            <a:ext cx="9519506" cy="0"/>
          </a:xfrm>
          <a:prstGeom prst="line">
            <a:avLst/>
          </a:prstGeom>
          <a:ln w="38100">
            <a:solidFill>
              <a:srgbClr val="1D9E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2038011" y="2337981"/>
            <a:ext cx="9544921" cy="3604481"/>
          </a:xfrm>
          <a:prstGeom prst="rect">
            <a:avLst/>
          </a:prstGeom>
          <a:noFill/>
        </p:spPr>
        <p:txBody>
          <a:bodyPr wrap="none" lIns="45720" rIns="45720" numCol="2" spcCol="274320" rtlCol="0">
            <a:noAutofit/>
          </a:bodyPr>
          <a:lstStyle/>
          <a:p>
            <a:pPr algn="just">
              <a:spcAft>
                <a:spcPts val="600"/>
              </a:spcAft>
            </a:pPr>
            <a:endParaRPr lang="es-PR" sz="1500" dirty="0">
              <a:solidFill>
                <a:schemeClr val="tx1">
                  <a:lumMod val="85000"/>
                  <a:lumOff val="15000"/>
                </a:schemeClr>
              </a:solidFill>
              <a:latin typeface="Myriad Pro" panose="020B0503030403020204" pitchFamily="34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993" y="472497"/>
            <a:ext cx="1194861" cy="1425734"/>
          </a:xfrm>
          <a:prstGeom prst="rect">
            <a:avLst/>
          </a:prstGeom>
        </p:spPr>
      </p:pic>
      <p:sp>
        <p:nvSpPr>
          <p:cNvPr id="13" name="CuadroTexto 12"/>
          <p:cNvSpPr txBox="1"/>
          <p:nvPr/>
        </p:nvSpPr>
        <p:spPr>
          <a:xfrm>
            <a:off x="2472974" y="6449375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R" sz="1400" b="1" dirty="0" smtClean="0">
                <a:solidFill>
                  <a:srgbClr val="1A4B44"/>
                </a:solidFill>
                <a:latin typeface="Myriad Pro Cond" panose="020B0506030403020204" pitchFamily="34" charset="0"/>
              </a:rPr>
              <a:t>2/2</a:t>
            </a:r>
            <a:endParaRPr lang="es-PR" sz="1400" b="1" dirty="0">
              <a:solidFill>
                <a:srgbClr val="1A4B44"/>
              </a:solidFill>
              <a:latin typeface="Myriad Pro Cond" panose="020B0506030403020204" pitchFamily="34" charset="0"/>
            </a:endParaRPr>
          </a:p>
        </p:txBody>
      </p:sp>
      <p:cxnSp>
        <p:nvCxnSpPr>
          <p:cNvPr id="15" name="Conector recto 14"/>
          <p:cNvCxnSpPr/>
          <p:nvPr/>
        </p:nvCxnSpPr>
        <p:spPr>
          <a:xfrm flipH="1">
            <a:off x="2065601" y="6329138"/>
            <a:ext cx="1202995" cy="0"/>
          </a:xfrm>
          <a:prstGeom prst="line">
            <a:avLst/>
          </a:prstGeom>
          <a:ln w="57150">
            <a:solidFill>
              <a:srgbClr val="1D9E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Imagen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3036" y="6146410"/>
            <a:ext cx="1765391" cy="647733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281" y="6098298"/>
            <a:ext cx="1063826" cy="743959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2038011" y="527926"/>
            <a:ext cx="954709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s-ES" sz="2000" b="1" i="1" dirty="0">
                <a:solidFill>
                  <a:schemeClr val="accent6"/>
                </a:solidFill>
                <a:latin typeface="Exo 2.0" panose="00000500000000000000" pitchFamily="50" charset="0"/>
              </a:rPr>
              <a:t>Índice para medir productividad individual de investigadores como herramienta para la toma de decisiones</a:t>
            </a:r>
            <a:r>
              <a:rPr lang="es-PR" sz="2000" b="1" i="1" dirty="0" smtClean="0">
                <a:solidFill>
                  <a:schemeClr val="accent6"/>
                </a:solidFill>
                <a:latin typeface="Exo 2.0" panose="00000500000000000000" pitchFamily="50" charset="0"/>
              </a:rPr>
              <a:t>. </a:t>
            </a:r>
          </a:p>
          <a:p>
            <a:pPr>
              <a:spcAft>
                <a:spcPts val="1200"/>
              </a:spcAft>
            </a:pPr>
            <a:r>
              <a:rPr lang="es-PR" sz="16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MSc</a:t>
            </a:r>
            <a:r>
              <a:rPr lang="es-PR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. </a:t>
            </a:r>
            <a:r>
              <a:rPr lang="es-PR" sz="16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Nirma</a:t>
            </a:r>
            <a:r>
              <a:rPr lang="es-PR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 </a:t>
            </a:r>
            <a:r>
              <a:rPr lang="es-PR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María Acosta </a:t>
            </a:r>
            <a:r>
              <a:rPr lang="es-PR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Núñez; </a:t>
            </a:r>
            <a:r>
              <a:rPr lang="es-PR" sz="16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DrC</a:t>
            </a:r>
            <a:r>
              <a:rPr lang="es-PR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. </a:t>
            </a:r>
            <a:r>
              <a:rPr lang="es-PR" sz="16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Maidelyn</a:t>
            </a:r>
            <a:r>
              <a:rPr lang="es-PR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 </a:t>
            </a:r>
            <a:r>
              <a:rPr lang="es-PR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Díaz </a:t>
            </a:r>
            <a:r>
              <a:rPr lang="es-PR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Pérez y </a:t>
            </a:r>
            <a:r>
              <a:rPr lang="es-PR" sz="16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MSc</a:t>
            </a:r>
            <a:r>
              <a:rPr lang="es-PR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. </a:t>
            </a:r>
            <a:r>
              <a:rPr lang="es-PR" sz="16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Raudel</a:t>
            </a:r>
            <a:r>
              <a:rPr lang="es-PR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 </a:t>
            </a:r>
            <a:r>
              <a:rPr lang="es-PR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Giráldez Reyes. </a:t>
            </a:r>
            <a:r>
              <a:rPr lang="es-PR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Universidad de Pinar del Río “ Hermanos </a:t>
            </a:r>
            <a:r>
              <a:rPr lang="es-PR" sz="16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Saíz</a:t>
            </a:r>
            <a:r>
              <a:rPr lang="es-PR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Roboto" panose="02000000000000000000" pitchFamily="2" charset="0"/>
              </a:rPr>
              <a:t> Montes de Oca”.</a:t>
            </a:r>
            <a:endParaRPr lang="es-PR" sz="1600" i="1" dirty="0">
              <a:solidFill>
                <a:schemeClr val="tx1">
                  <a:lumMod val="65000"/>
                  <a:lumOff val="35000"/>
                </a:schemeClr>
              </a:solidFill>
              <a:latin typeface="Myriad Pro" panose="020B0503030403020204" pitchFamily="34" charset="0"/>
              <a:ea typeface="Roboto" panose="02000000000000000000" pitchFamily="2" charset="0"/>
            </a:endParaRP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974" y="3448412"/>
            <a:ext cx="1334857" cy="1724191"/>
          </a:xfrm>
          <a:prstGeom prst="rect">
            <a:avLst/>
          </a:prstGeom>
        </p:spPr>
      </p:pic>
      <p:pic>
        <p:nvPicPr>
          <p:cNvPr id="18" name="42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521" y="3869132"/>
            <a:ext cx="1369045" cy="1772114"/>
          </a:xfrm>
          <a:prstGeom prst="rect">
            <a:avLst/>
          </a:prstGeom>
        </p:spPr>
      </p:pic>
      <p:sp>
        <p:nvSpPr>
          <p:cNvPr id="19" name="Cerrar llave 18"/>
          <p:cNvSpPr/>
          <p:nvPr/>
        </p:nvSpPr>
        <p:spPr>
          <a:xfrm flipH="1">
            <a:off x="3935146" y="2925991"/>
            <a:ext cx="610946" cy="2905276"/>
          </a:xfrm>
          <a:prstGeom prst="rightBrace">
            <a:avLst>
              <a:gd name="adj1" fmla="val 37074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ángulo 22"/>
              <p:cNvSpPr/>
              <p:nvPr/>
            </p:nvSpPr>
            <p:spPr>
              <a:xfrm>
                <a:off x="4501352" y="4943264"/>
                <a:ext cx="2672655" cy="10201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1" i="1" smtClean="0">
                          <a:latin typeface="Cambria Math" panose="02040503050406030204" pitchFamily="18" charset="0"/>
                        </a:rPr>
                        <m:t>𝑰𝑷</m:t>
                      </m:r>
                      <m:r>
                        <a:rPr lang="es-MX" b="0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s-MX" b="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s-MX" b="1" i="1"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es-MX" b="0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s-MX" b="1" i="1"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  <m:e>
                          <m:sSub>
                            <m:sSubPr>
                              <m:ctrlPr>
                                <a:rPr lang="es-MX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MX" b="1" i="1">
                                  <a:latin typeface="Cambria Math" panose="02040503050406030204" pitchFamily="18" charset="0"/>
                                </a:rPr>
                                <m:t>𝑼</m:t>
                              </m:r>
                            </m:e>
                            <m:sub>
                              <m:r>
                                <a:rPr lang="es-MX" b="1" i="1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sub>
                          </m:sSub>
                          <m:r>
                            <a:rPr lang="es-MX" b="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s-MX" b="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limLoc m:val="undOvr"/>
                                      <m:ctrlPr>
                                        <a:rPr lang="es-MX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es-MX" b="1" i="1">
                                          <a:latin typeface="Cambria Math" panose="02040503050406030204" pitchFamily="18" charset="0"/>
                                        </a:rPr>
                                        <m:t>𝒕</m:t>
                                      </m:r>
                                      <m:r>
                                        <a:rPr lang="es-MX" b="0" i="0"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es-MX" b="0" i="0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es-MX" b="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MX" b="1" i="1">
                                              <a:latin typeface="Cambria Math" panose="02040503050406030204" pitchFamily="18" charset="0"/>
                                            </a:rPr>
                                            <m:t>𝑪</m:t>
                                          </m:r>
                                        </m:e>
                                        <m:sub>
                                          <m:r>
                                            <a:rPr lang="es-MX" b="1" i="1">
                                              <a:latin typeface="Cambria Math" panose="02040503050406030204" pitchFamily="18" charset="0"/>
                                            </a:rPr>
                                            <m:t>𝒕</m:t>
                                          </m:r>
                                        </m:sub>
                                      </m:sSub>
                                    </m:e>
                                  </m:nary>
                                </m:e>
                              </m:d>
                            </m:e>
                            <m:sub>
                              <m:r>
                                <a:rPr lang="es-MX" b="1" i="1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23" name="Rectángulo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1352" y="4943264"/>
                <a:ext cx="2672655" cy="102015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2609" y="2846655"/>
            <a:ext cx="644531" cy="644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5" name="Conector angular 24"/>
          <p:cNvCxnSpPr/>
          <p:nvPr/>
        </p:nvCxnSpPr>
        <p:spPr>
          <a:xfrm flipV="1">
            <a:off x="7222497" y="3448414"/>
            <a:ext cx="2250434" cy="2004925"/>
          </a:xfrm>
          <a:prstGeom prst="bentConnector3">
            <a:avLst>
              <a:gd name="adj1" fmla="val 9972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/>
          <p:nvPr/>
        </p:nvCxnSpPr>
        <p:spPr>
          <a:xfrm>
            <a:off x="9817140" y="3168920"/>
            <a:ext cx="70414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/>
          <p:cNvCxnSpPr>
            <a:endCxn id="24" idx="1"/>
          </p:cNvCxnSpPr>
          <p:nvPr/>
        </p:nvCxnSpPr>
        <p:spPr>
          <a:xfrm flipV="1">
            <a:off x="8379523" y="3168921"/>
            <a:ext cx="793086" cy="49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Imagen 27"/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2900" y="2888864"/>
            <a:ext cx="1736739" cy="1736739"/>
          </a:xfrm>
          <a:prstGeom prst="rect">
            <a:avLst/>
          </a:prstGeom>
        </p:spPr>
      </p:pic>
      <p:pic>
        <p:nvPicPr>
          <p:cNvPr id="29" name="Imagen 28"/>
          <p:cNvPicPr/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696" y="6150490"/>
            <a:ext cx="613486" cy="654128"/>
          </a:xfrm>
          <a:prstGeom prst="rect">
            <a:avLst/>
          </a:prstGeom>
        </p:spPr>
      </p:pic>
      <p:pic>
        <p:nvPicPr>
          <p:cNvPr id="4" name="Imagen 3" descr="sitio_cv.psd - IrfanView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59" t="31170" r="26458" b="17989"/>
          <a:stretch/>
        </p:blipFill>
        <p:spPr>
          <a:xfrm>
            <a:off x="153460" y="3580162"/>
            <a:ext cx="1469026" cy="1114148"/>
          </a:xfrm>
          <a:prstGeom prst="rect">
            <a:avLst/>
          </a:prstGeom>
        </p:spPr>
      </p:pic>
      <p:cxnSp>
        <p:nvCxnSpPr>
          <p:cNvPr id="6" name="Conector recto de flecha 5"/>
          <p:cNvCxnSpPr>
            <a:stCxn id="4" idx="3"/>
            <a:endCxn id="7" idx="1"/>
          </p:cNvCxnSpPr>
          <p:nvPr/>
        </p:nvCxnSpPr>
        <p:spPr>
          <a:xfrm>
            <a:off x="1622486" y="4137236"/>
            <a:ext cx="415525" cy="29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Imagen 29" descr="Recorte de pantalla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82"/>
          <a:stretch/>
        </p:blipFill>
        <p:spPr>
          <a:xfrm>
            <a:off x="4502740" y="2556348"/>
            <a:ext cx="3861655" cy="2047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2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350</Words>
  <Application>Microsoft Office PowerPoint</Application>
  <PresentationFormat>Panorámica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Exo 2.0</vt:lpstr>
      <vt:lpstr>Myriad Pro</vt:lpstr>
      <vt:lpstr>Myriad Pro Cond</vt:lpstr>
      <vt:lpstr>Roboto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Jorge-Mary-PC</dc:creator>
  <cp:lastModifiedBy>Usuario de Windows</cp:lastModifiedBy>
  <cp:revision>55</cp:revision>
  <dcterms:created xsi:type="dcterms:W3CDTF">2017-07-28T12:19:58Z</dcterms:created>
  <dcterms:modified xsi:type="dcterms:W3CDTF">2017-09-27T14:13:33Z</dcterms:modified>
</cp:coreProperties>
</file>